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93" d="100"/>
          <a:sy n="93" d="100"/>
        </p:scale>
        <p:origin x="-1320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0EB18F-C9B2-4E7A-9D6A-D2DA0324A1B6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0D6FB4A-EBD0-4BA0-BC1F-790F3D7703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764704"/>
            <a:ext cx="6172200" cy="3262514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Взаимное расположение графиков линейных функций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600" dirty="0" smtClean="0"/>
              <a:t>7 класс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6612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611560" y="260648"/>
                <a:ext cx="7467600" cy="778098"/>
              </a:xfrm>
            </p:spPr>
            <p:txBody>
              <a:bodyPr/>
              <a:lstStyle/>
              <a:p>
                <a:pPr algn="ctr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</a:rPr>
                      <m:t>𝒚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</a:rPr>
                      <m:t>𝒌𝒙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</a:rPr>
                      <m:t>𝒃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 smtClean="0"/>
                  <a:t>– </a:t>
                </a:r>
                <a:r>
                  <a:rPr lang="ru-RU" b="1" dirty="0" smtClean="0"/>
                  <a:t>линейная функц</a:t>
                </a:r>
                <a:r>
                  <a:rPr lang="ru-RU" b="1" dirty="0"/>
                  <a:t>и</a:t>
                </a:r>
                <a:r>
                  <a:rPr lang="ru-RU" b="1" dirty="0" smtClean="0"/>
                  <a:t>я</a:t>
                </a:r>
                <a:endParaRPr lang="ru-RU" b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1560" y="260648"/>
                <a:ext cx="7467600" cy="778098"/>
              </a:xfrm>
              <a:blipFill rotWithShape="1">
                <a:blip r:embed="rId2"/>
                <a:stretch>
                  <a:fillRect b="-244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052736"/>
                <a:ext cx="7859216" cy="5421216"/>
              </a:xfrm>
            </p:spPr>
            <p:txBody>
              <a:bodyPr/>
              <a:lstStyle/>
              <a:p>
                <a:r>
                  <a:rPr lang="ru-RU" dirty="0" smtClean="0"/>
                  <a:t>Число </a:t>
                </a:r>
                <a:r>
                  <a:rPr lang="en-US" b="1" i="1" dirty="0" smtClean="0"/>
                  <a:t>b</a:t>
                </a:r>
                <a:r>
                  <a:rPr lang="ru-RU" dirty="0" smtClean="0"/>
                  <a:t> показывает сколько единиц отсекает прямая от оси </a:t>
                </a:r>
                <a:r>
                  <a:rPr lang="en-US" i="1" dirty="0" smtClean="0"/>
                  <a:t>Oy.</a:t>
                </a:r>
              </a:p>
              <a:p>
                <a:r>
                  <a:rPr lang="en-US" b="1" i="1" dirty="0" smtClean="0"/>
                  <a:t>k </a:t>
                </a:r>
                <a:r>
                  <a:rPr lang="en-US" i="1" dirty="0" smtClean="0"/>
                  <a:t>– </a:t>
                </a:r>
                <a:r>
                  <a:rPr lang="ru-RU" dirty="0" smtClean="0"/>
                  <a:t>угловой коэффициент прямой.</a:t>
                </a:r>
              </a:p>
              <a:p>
                <a:r>
                  <a:rPr lang="ru-RU" dirty="0" smtClean="0"/>
                  <a:t>Если </a:t>
                </a:r>
                <a:r>
                  <a:rPr lang="en-US" i="1" dirty="0"/>
                  <a:t>k </a:t>
                </a:r>
                <a:r>
                  <a:rPr lang="en-US" i="1" dirty="0" smtClean="0"/>
                  <a:t>&gt;0,</a:t>
                </a:r>
                <a:r>
                  <a:rPr lang="ru-RU" i="1" dirty="0" smtClean="0"/>
                  <a:t> </a:t>
                </a:r>
                <a:r>
                  <a:rPr lang="ru-RU" dirty="0" smtClean="0"/>
                  <a:t>то прямая образует с положительным направлением оси </a:t>
                </a:r>
                <a:r>
                  <a:rPr lang="en-US" i="1" dirty="0" smtClean="0"/>
                  <a:t>Ox</a:t>
                </a:r>
                <a:r>
                  <a:rPr lang="en-US" dirty="0" smtClean="0"/>
                  <a:t> </a:t>
                </a:r>
                <a:r>
                  <a:rPr lang="ru-RU" dirty="0" smtClean="0"/>
                  <a:t> острый угол.</a:t>
                </a:r>
              </a:p>
              <a:p>
                <a:r>
                  <a:rPr lang="ru-RU" dirty="0"/>
                  <a:t>Если </a:t>
                </a:r>
                <a:r>
                  <a:rPr lang="en-US" i="1" dirty="0"/>
                  <a:t>k </a:t>
                </a:r>
                <a:r>
                  <a:rPr lang="en-US" i="1" dirty="0" smtClean="0"/>
                  <a:t>&lt; 0</a:t>
                </a:r>
                <a:r>
                  <a:rPr lang="en-US" i="1" dirty="0"/>
                  <a:t>,</a:t>
                </a:r>
                <a:r>
                  <a:rPr lang="ru-RU" i="1" dirty="0"/>
                  <a:t> </a:t>
                </a:r>
                <a:r>
                  <a:rPr lang="ru-RU" dirty="0"/>
                  <a:t>то прямая образует с положительным направлением оси </a:t>
                </a:r>
                <a:r>
                  <a:rPr lang="en-US" i="1" dirty="0"/>
                  <a:t>Ox</a:t>
                </a:r>
                <a:r>
                  <a:rPr lang="en-US" dirty="0"/>
                  <a:t> </a:t>
                </a:r>
                <a:r>
                  <a:rPr lang="ru-RU" dirty="0"/>
                  <a:t> </a:t>
                </a:r>
                <a:r>
                  <a:rPr lang="ru-RU" dirty="0" smtClean="0"/>
                  <a:t>тупой угол.</a:t>
                </a:r>
              </a:p>
              <a:p>
                <a:r>
                  <a:rPr lang="ru-RU" dirty="0" smtClean="0"/>
                  <a:t>Если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ru-RU" b="0" i="1" smtClean="0">
                        <a:latin typeface="Cambria Math"/>
                      </a:rPr>
                      <m:t>и  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ru-RU" dirty="0" smtClean="0"/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то  прямые параллельны</m:t>
                    </m:r>
                  </m:oMath>
                </a14:m>
                <a:endParaRPr lang="en-US" b="0" i="1" dirty="0" smtClean="0">
                  <a:ea typeface="Cambria Math"/>
                </a:endParaRP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dirty="0" smtClean="0">
                    <a:ea typeface="Cambria Math"/>
                  </a:rPr>
                  <a:t>, </a:t>
                </a:r>
                <a:r>
                  <a:rPr lang="ru-RU" b="0" dirty="0" smtClean="0">
                    <a:ea typeface="Cambria Math"/>
                  </a:rPr>
                  <a:t>то прямые совпадают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 smtClean="0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ru-RU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ru-RU" b="0" dirty="0" smtClean="0">
                    <a:ea typeface="Cambria Math"/>
                  </a:rPr>
                  <a:t> то прямые пересекаются.</a:t>
                </a:r>
              </a:p>
              <a:p>
                <a:pPr marL="0" indent="0">
                  <a:buNone/>
                </a:pPr>
                <a:endParaRPr lang="ru-RU" b="0" dirty="0" smtClean="0">
                  <a:ea typeface="Cambria Math"/>
                </a:endParaRPr>
              </a:p>
              <a:p>
                <a:pPr marL="457200" indent="-457200">
                  <a:buFont typeface="+mj-lt"/>
                  <a:buAutoNum type="arabicParenR"/>
                </a:pPr>
                <a:endParaRPr lang="en-US" b="0" dirty="0" smtClean="0">
                  <a:ea typeface="Cambria Math"/>
                </a:endParaRPr>
              </a:p>
              <a:p>
                <a:pPr marL="457200" indent="-457200">
                  <a:buFont typeface="+mj-lt"/>
                  <a:buAutoNum type="arabicParenR"/>
                </a:pPr>
                <a:endParaRPr lang="ru-RU" b="0" dirty="0" smtClean="0">
                  <a:ea typeface="Cambria Math"/>
                </a:endParaRPr>
              </a:p>
              <a:p>
                <a:pPr marL="457200" indent="-457200">
                  <a:buFont typeface="+mj-lt"/>
                  <a:buAutoNum type="arabicParenR"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052736"/>
                <a:ext cx="7859216" cy="5421216"/>
              </a:xfrm>
              <a:blipFill rotWithShape="1">
                <a:blip r:embed="rId3"/>
                <a:stretch>
                  <a:fillRect l="-543" t="-9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8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16632"/>
                <a:ext cx="8075240" cy="1512168"/>
              </a:xfrm>
            </p:spPr>
            <p:txBody>
              <a:bodyPr>
                <a:normAutofit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Задача 1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:r>
                  <a:rPr lang="ru-RU" b="1" dirty="0" smtClean="0">
                    <a:latin typeface="+mn-lt"/>
                    <a:cs typeface="Times New Roman" panose="02020603050405020304" pitchFamily="18" charset="0"/>
                  </a:rPr>
                  <a:t>Найдите координаты точки пересечения прямых </a:t>
                </a:r>
                <a:r>
                  <a:rPr lang="en-US" b="1" dirty="0" smtClean="0">
                    <a:latin typeface="+mn-lt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𝒚</m:t>
                    </m:r>
                    <m:r>
                      <a:rPr lang="en-US" b="1" i="1" smtClean="0">
                        <a:latin typeface="Cambria Math"/>
                      </a:rPr>
                      <m:t>=−</m:t>
                    </m:r>
                    <m:r>
                      <a:rPr lang="en-US" b="1" i="1" smtClean="0">
                        <a:latin typeface="Cambria Math"/>
                      </a:rPr>
                      <m:t>𝟑</m:t>
                    </m:r>
                    <m:r>
                      <a:rPr lang="en-US" b="1" i="1" smtClean="0">
                        <a:latin typeface="Cambria Math"/>
                      </a:rPr>
                      <m:t>𝒙</m:t>
                    </m:r>
                    <m:r>
                      <a:rPr lang="en-US" b="1" i="1" smtClean="0">
                        <a:latin typeface="Cambria Math"/>
                      </a:rPr>
                      <m:t>+</m:t>
                    </m:r>
                    <m:r>
                      <a:rPr lang="en-US" b="1" i="1" smtClean="0">
                        <a:latin typeface="Cambria Math"/>
                      </a:rPr>
                      <m:t>𝟏</m:t>
                    </m:r>
                    <m:r>
                      <a:rPr lang="en-US" b="1" i="1" smtClean="0">
                        <a:latin typeface="Cambria Math"/>
                      </a:rPr>
                      <m:t> и </m:t>
                    </m:r>
                    <m:r>
                      <a:rPr lang="en-US" b="1" i="1" smtClean="0">
                        <a:latin typeface="Cambria Math"/>
                      </a:rPr>
                      <m:t>𝒚</m:t>
                    </m:r>
                    <m:r>
                      <a:rPr lang="en-US" b="1" i="1" smtClean="0">
                        <a:latin typeface="Cambria Math"/>
                      </a:rPr>
                      <m:t>=</m:t>
                    </m:r>
                    <m:r>
                      <a:rPr lang="en-US" b="1" i="1" smtClean="0">
                        <a:latin typeface="Cambria Math"/>
                      </a:rPr>
                      <m:t>𝒙</m:t>
                    </m:r>
                    <m:r>
                      <a:rPr lang="en-US" b="1" i="1" smtClean="0">
                        <a:latin typeface="Cambria Math"/>
                      </a:rPr>
                      <m:t>−</m:t>
                    </m:r>
                    <m:r>
                      <a:rPr lang="en-US" b="1" i="1" smtClean="0">
                        <a:latin typeface="Cambria Math"/>
                      </a:rPr>
                      <m:t>𝟑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endParaRPr lang="ru-RU" b="1" dirty="0">
                  <a:latin typeface="+mn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16632"/>
                <a:ext cx="8075240" cy="1512168"/>
              </a:xfrm>
              <a:blipFill rotWithShape="1">
                <a:blip r:embed="rId2"/>
                <a:stretch>
                  <a:fillRect l="-1736" t="-2016" b="-80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Решение.</a:t>
            </a:r>
          </a:p>
          <a:p>
            <a:pPr marL="0" indent="0">
              <a:buNone/>
            </a:pPr>
            <a:r>
              <a:rPr lang="ru-RU" dirty="0" smtClean="0"/>
              <a:t>Составим уравнение: -3</a:t>
            </a:r>
            <a:r>
              <a:rPr lang="en-US" i="1" dirty="0" smtClean="0"/>
              <a:t>x</a:t>
            </a:r>
            <a:r>
              <a:rPr lang="en-US" dirty="0" smtClean="0"/>
              <a:t> + 1 = </a:t>
            </a:r>
            <a:r>
              <a:rPr lang="en-US" i="1" dirty="0" smtClean="0"/>
              <a:t>x </a:t>
            </a:r>
            <a:r>
              <a:rPr lang="en-US" dirty="0" smtClean="0"/>
              <a:t>– 3,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4</a:t>
            </a:r>
            <a:r>
              <a:rPr lang="en-US" i="1" dirty="0" smtClean="0"/>
              <a:t>x</a:t>
            </a:r>
            <a:r>
              <a:rPr lang="en-US" dirty="0" smtClean="0"/>
              <a:t> = 4,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                                      x</a:t>
            </a:r>
            <a:r>
              <a:rPr lang="en-US" dirty="0" smtClean="0"/>
              <a:t> = 1.</a:t>
            </a:r>
          </a:p>
          <a:p>
            <a:pPr marL="0" indent="0">
              <a:buNone/>
            </a:pPr>
            <a:r>
              <a:rPr lang="ru-RU" dirty="0" smtClean="0"/>
              <a:t>Тогда </a:t>
            </a:r>
            <a:r>
              <a:rPr lang="en-US" i="1" dirty="0" smtClean="0"/>
              <a:t>y</a:t>
            </a:r>
            <a:r>
              <a:rPr lang="en-US" dirty="0" smtClean="0"/>
              <a:t> = 1- 3 = -2, </a:t>
            </a:r>
            <a:r>
              <a:rPr lang="ru-RU" dirty="0" smtClean="0"/>
              <a:t>значит, т.</a:t>
            </a:r>
            <a:r>
              <a:rPr lang="en-US" dirty="0" smtClean="0"/>
              <a:t>A(1; -2) </a:t>
            </a:r>
            <a:r>
              <a:rPr lang="ru-RU" dirty="0" smtClean="0"/>
              <a:t>– точка пересечения прямых.</a:t>
            </a:r>
          </a:p>
          <a:p>
            <a:pPr marL="0" indent="0">
              <a:buNone/>
            </a:pPr>
            <a:r>
              <a:rPr lang="ru-RU" dirty="0" smtClean="0"/>
              <a:t>Ответ: (1; -2).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527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52928" cy="128215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Задача </a:t>
            </a:r>
            <a:r>
              <a:rPr lang="ru-RU" b="1" dirty="0" smtClean="0">
                <a:solidFill>
                  <a:srgbClr val="C00000"/>
                </a:solidFill>
              </a:rPr>
              <a:t>2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C</a:t>
            </a:r>
            <a:r>
              <a:rPr lang="ru-RU" b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оставьте уравнение прямой, проходящей через точки  </a:t>
            </a:r>
            <a:r>
              <a:rPr lang="en-US" b="1" i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A</a:t>
            </a:r>
            <a:r>
              <a:rPr lang="en-US" b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(-2; 3)</a:t>
            </a:r>
            <a:r>
              <a:rPr lang="ru-RU" b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и  </a:t>
            </a:r>
            <a:r>
              <a:rPr lang="en-US" b="1" i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B</a:t>
            </a:r>
            <a:r>
              <a:rPr lang="en-US" b="1" dirty="0" smtClean="0">
                <a:solidFill>
                  <a:srgbClr val="575F6D"/>
                </a:solidFill>
                <a:latin typeface="Times New Roman"/>
                <a:cs typeface="Times New Roman" panose="02020603050405020304" pitchFamily="18" charset="0"/>
              </a:rPr>
              <a:t>(1;2).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</a:p>
              <a:p>
                <a:pPr marL="0" indent="0">
                  <a:buNone/>
                </a:pPr>
                <a:r>
                  <a:rPr lang="ru-RU" dirty="0" smtClean="0"/>
                  <a:t>Так как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𝑘𝑥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  и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𝑦</m:t>
                    </m:r>
                    <m:d>
                      <m:d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𝑘𝑥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, </a:t>
                </a:r>
                <a:r>
                  <a:rPr lang="ru-RU" dirty="0" smtClean="0"/>
                  <a:t>то</a:t>
                </a:r>
                <a:endParaRPr lang="en-US" dirty="0" smtClean="0"/>
              </a:p>
              <a:p>
                <a:pPr marL="0" indent="0">
                  <a:buNone/>
                </a:pPr>
                <a:endParaRPr lang="ru-RU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3=−2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2=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eqArr>
                          <m:r>
                            <a:rPr lang="en-US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=&gt;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eqArr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𝑏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=3+2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𝑏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=2−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e>
                              </m:eqAr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;    </m:t>
                              </m:r>
                              <m:d>
                                <m:dPr>
                                  <m:begChr m:val="{"/>
                                  <m:endChr m:val=""/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3+2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=2−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</m:e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𝑏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=2−</m:t>
                                      </m:r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𝑘</m:t>
                                      </m:r>
                                    </m:e>
                                  </m:eqAr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;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=−1</m:t>
                            </m:r>
                          </m:e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=2−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</m:e>
                        </m:eqArr>
                      </m:e>
                    </m:d>
                    <m:r>
                      <a:rPr lang="en-US" b="0" i="1" smtClean="0">
                        <a:latin typeface="Cambria Math"/>
                      </a:rPr>
                      <m:t>;   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=2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eqArr>
                      </m:e>
                    </m:d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+2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 smtClean="0"/>
                  <a:t>  </a:t>
                </a:r>
                <a:r>
                  <a:rPr lang="en-US" dirty="0" smtClean="0"/>
                  <a:t> - </a:t>
                </a:r>
                <a:r>
                  <a:rPr lang="ru-RU" dirty="0" smtClean="0"/>
                  <a:t>искомое уравнение прямой.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Ответ: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+2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dirty="0"/>
                  <a:t>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224" t="-100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929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251520" y="116632"/>
                <a:ext cx="8280920" cy="1584176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b="1" dirty="0">
                    <a:solidFill>
                      <a:srgbClr val="C00000"/>
                    </a:solidFill>
                  </a:rPr>
                  <a:t>Задача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3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/>
                </a:r>
                <a:br>
                  <a:rPr lang="en-US" dirty="0" smtClean="0">
                    <a:solidFill>
                      <a:srgbClr val="C00000"/>
                    </a:solidFill>
                  </a:rPr>
                </a:br>
                <a:r>
                  <a:rPr lang="ru-RU" b="1" dirty="0" smtClean="0">
                    <a:latin typeface="+mn-lt"/>
                  </a:rPr>
                  <a:t>Записать уравнение прямой, проходящей через т.</a:t>
                </a:r>
                <a:r>
                  <a:rPr lang="en-US" b="1" i="1" dirty="0" smtClean="0">
                    <a:latin typeface="+mn-lt"/>
                  </a:rPr>
                  <a:t>M</a:t>
                </a:r>
                <a:r>
                  <a:rPr lang="en-US" b="1" dirty="0" smtClean="0">
                    <a:latin typeface="+mn-lt"/>
                  </a:rPr>
                  <a:t>(1; 4) </a:t>
                </a:r>
                <a:r>
                  <a:rPr lang="ru-RU" b="1" dirty="0" smtClean="0">
                    <a:latin typeface="+mn-lt"/>
                  </a:rPr>
                  <a:t>параллельно прямой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𝒚</m:t>
                    </m:r>
                    <m:r>
                      <a:rPr lang="en-US" b="1" i="1" smtClean="0">
                        <a:latin typeface="Cambria Math"/>
                      </a:rPr>
                      <m:t>=−</m:t>
                    </m:r>
                    <m:r>
                      <a:rPr lang="en-US" b="1" i="1" smtClean="0">
                        <a:latin typeface="Cambria Math"/>
                      </a:rPr>
                      <m:t>𝟐</m:t>
                    </m:r>
                    <m:r>
                      <a:rPr lang="en-US" b="1" i="1" smtClean="0">
                        <a:latin typeface="Cambria Math"/>
                      </a:rPr>
                      <m:t>𝒙</m:t>
                    </m:r>
                    <m:r>
                      <a:rPr lang="en-US" b="1" i="1" smtClean="0">
                        <a:latin typeface="Cambria Math"/>
                      </a:rPr>
                      <m:t>+</m:t>
                    </m:r>
                    <m:r>
                      <a:rPr lang="en-US" b="1" i="1" smtClean="0">
                        <a:latin typeface="Cambria Math"/>
                      </a:rPr>
                      <m:t>𝟐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endParaRPr lang="ru-RU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1520" y="116632"/>
                <a:ext cx="8280920" cy="1584176"/>
              </a:xfrm>
              <a:blipFill rotWithShape="1">
                <a:blip r:embed="rId2"/>
                <a:stretch>
                  <a:fillRect l="-1325" b="-1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2420888"/>
                <a:ext cx="7467600" cy="40530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:r>
                  <a:rPr lang="ru-RU" dirty="0" smtClean="0"/>
                  <a:t>так как прямые параллельны, 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ru-RU" b="0" i="1" smtClean="0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, где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dirty="0" smtClean="0"/>
                  <a:t>= -2  =</a:t>
                </a:r>
                <a:r>
                  <a:rPr lang="en-US" dirty="0" smtClean="0"/>
                  <a:t>&gt; 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dirty="0" smtClean="0"/>
                  <a:t>= -2</a:t>
                </a:r>
                <a:r>
                  <a:rPr lang="ru-RU" dirty="0" smtClean="0"/>
                  <a:t>.</a:t>
                </a:r>
                <a:endParaRPr lang="en-US" dirty="0" smtClean="0"/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:r>
                  <a:rPr lang="ru-RU" dirty="0" smtClean="0"/>
                  <a:t>Так как  </a:t>
                </a:r>
                <a:r>
                  <a:rPr lang="en-US" i="1" dirty="0" smtClean="0"/>
                  <a:t>M</a:t>
                </a:r>
                <a:r>
                  <a:rPr lang="en-US" dirty="0" smtClean="0"/>
                  <a:t>(1; 4)</a:t>
                </a:r>
                <a:r>
                  <a:rPr lang="ru-RU" dirty="0" smtClean="0"/>
                  <a:t> </a:t>
                </a:r>
                <a:r>
                  <a:rPr lang="en-US" dirty="0" smtClean="0">
                    <a:sym typeface="Symbol"/>
                  </a:rPr>
                  <a:t></a:t>
                </a:r>
                <a:r>
                  <a:rPr lang="en-US" dirty="0" smtClean="0"/>
                  <a:t> </a:t>
                </a:r>
                <a:r>
                  <a:rPr lang="ru-RU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:r>
                  <a:rPr lang="ru-RU" dirty="0" smtClean="0"/>
                  <a:t>то 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4 = -2 ∙ 1 +</a:t>
                </a:r>
                <a:r>
                  <a:rPr lang="en-US" dirty="0" smtClean="0"/>
                  <a:t> </a:t>
                </a:r>
                <a:r>
                  <a:rPr lang="en-US" i="1" dirty="0" smtClean="0"/>
                  <a:t>b</a:t>
                </a:r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i="1" dirty="0"/>
                  <a:t> </a:t>
                </a:r>
                <a:r>
                  <a:rPr lang="en-US" i="1" dirty="0" smtClean="0"/>
                  <a:t>       b</a:t>
                </a:r>
                <a:r>
                  <a:rPr lang="en-US" dirty="0" smtClean="0"/>
                  <a:t> = 6.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 startAt="3"/>
                </a:pPr>
                <a:r>
                  <a:rPr lang="en-US" dirty="0"/>
                  <a:t> </a:t>
                </a:r>
                <a:r>
                  <a:rPr lang="ru-RU" dirty="0" smtClean="0"/>
                  <a:t>Значит,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=−2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+6</m:t>
                    </m:r>
                  </m:oMath>
                </a14:m>
                <a:r>
                  <a:rPr lang="ru-RU" dirty="0" smtClean="0"/>
                  <a:t> – искомая функция.</a:t>
                </a: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r>
                  <a:rPr lang="ru-RU" dirty="0" smtClean="0"/>
                  <a:t>Ответ: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=−2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+6</m:t>
                    </m:r>
                  </m:oMath>
                </a14:m>
                <a:r>
                  <a:rPr lang="ru-RU" dirty="0"/>
                  <a:t> 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2420888"/>
                <a:ext cx="7467600" cy="4053064"/>
              </a:xfrm>
              <a:blipFill rotWithShape="1">
                <a:blip r:embed="rId3"/>
                <a:stretch>
                  <a:fillRect l="-1224" t="-120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23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358899" y="260648"/>
                <a:ext cx="7467600" cy="1143000"/>
              </a:xfrm>
            </p:spPr>
            <p:txBody>
              <a:bodyPr/>
              <a:lstStyle/>
              <a:p>
                <a:r>
                  <a:rPr lang="ru-RU" b="1" dirty="0">
                    <a:solidFill>
                      <a:srgbClr val="C00000"/>
                    </a:solidFill>
                  </a:rPr>
                  <a:t>Задача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4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/>
                </a:r>
                <a:br>
                  <a:rPr lang="en-US" dirty="0" smtClean="0">
                    <a:solidFill>
                      <a:srgbClr val="C00000"/>
                    </a:solidFill>
                  </a:rPr>
                </a:br>
                <a:r>
                  <a:rPr lang="ru-RU" b="1" dirty="0" smtClean="0"/>
                  <a:t>Построить график функции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𝒚</m:t>
                    </m:r>
                    <m:r>
                      <a:rPr lang="en-US" b="1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</a:rPr>
                          <m:t>𝒙</m:t>
                        </m:r>
                        <m:r>
                          <a:rPr lang="en-US" b="1" i="1" smtClean="0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e>
                    </m:d>
                  </m:oMath>
                </a14:m>
                <a:r>
                  <a:rPr lang="en-US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58899" y="260648"/>
                <a:ext cx="7467600" cy="1143000"/>
              </a:xfrm>
              <a:blipFill rotWithShape="1">
                <a:blip r:embed="rId2"/>
                <a:stretch>
                  <a:fillRect l="-1959" b="-1657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95536" y="1628800"/>
                <a:ext cx="4474840" cy="45720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−3≥0,  то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−3</m:t>
                    </m:r>
                  </m:oMath>
                </a14:m>
                <a:endParaRPr lang="en-US" b="0" dirty="0" smtClean="0">
                  <a:ea typeface="Cambria Math"/>
                </a:endParaRP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r>
                  <a:rPr lang="en-US" dirty="0" smtClean="0"/>
                  <a:t>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≥3</m:t>
                    </m:r>
                  </m:oMath>
                </a14:m>
                <a:r>
                  <a:rPr lang="en-US" dirty="0" smtClean="0"/>
                  <a:t>  </a:t>
                </a: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ru-RU" dirty="0">
                  <a:latin typeface="Arial"/>
                </a:endParaRP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ru-RU" dirty="0" smtClean="0"/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 startAt="2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−3&lt;0,то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=−(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−3)</m:t>
                    </m:r>
                  </m:oMath>
                </a14:m>
                <a:endParaRPr lang="en-US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&lt;0                 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=−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+3</m:t>
                    </m:r>
                  </m:oMath>
                </a14:m>
                <a:endParaRPr lang="en-US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95536" y="1628800"/>
                <a:ext cx="4474840" cy="4572000"/>
              </a:xfrm>
              <a:blipFill rotWithShape="1">
                <a:blip r:embed="rId3"/>
                <a:stretch>
                  <a:fillRect l="-2180" t="-10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Объект 6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91132484"/>
              </p:ext>
            </p:extLst>
          </p:nvPr>
        </p:nvGraphicFramePr>
        <p:xfrm>
          <a:off x="899593" y="3092298"/>
          <a:ext cx="1440159" cy="731520"/>
        </p:xfrm>
        <a:graphic>
          <a:graphicData uri="http://schemas.openxmlformats.org/drawingml/2006/table">
            <a:tbl>
              <a:tblPr firstRow="1" bandRow="1"/>
              <a:tblGrid>
                <a:gridCol w="480053"/>
                <a:gridCol w="480053"/>
                <a:gridCol w="480053"/>
              </a:tblGrid>
              <a:tr h="348371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48371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254188"/>
              </p:ext>
            </p:extLst>
          </p:nvPr>
        </p:nvGraphicFramePr>
        <p:xfrm>
          <a:off x="971600" y="4869160"/>
          <a:ext cx="1440159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0053"/>
                <a:gridCol w="480053"/>
                <a:gridCol w="480053"/>
              </a:tblGrid>
              <a:tr h="35496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5496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Рисунок 1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"/>
          <a:stretch/>
        </p:blipFill>
        <p:spPr>
          <a:xfrm>
            <a:off x="5029200" y="2243137"/>
            <a:ext cx="3496022" cy="305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Задача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5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en-US" dirty="0">
                    <a:solidFill>
                      <a:srgbClr val="C00000"/>
                    </a:solidFill>
                  </a:rPr>
                  <a:t/>
                </a:r>
                <a:br>
                  <a:rPr lang="en-US" dirty="0">
                    <a:solidFill>
                      <a:srgbClr val="C00000"/>
                    </a:solidFill>
                  </a:rPr>
                </a:br>
                <a:r>
                  <a:rPr lang="ru-RU" b="1" dirty="0"/>
                  <a:t>Построить график функции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</a:rPr>
                      <m:t>𝒚</m:t>
                    </m:r>
                    <m:r>
                      <a:rPr lang="en-US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</a:rPr>
                          <m:t>𝟐</m:t>
                        </m:r>
                        <m:r>
                          <a:rPr lang="en-US" b="1" i="1">
                            <a:latin typeface="Cambria Math"/>
                          </a:rPr>
                          <m:t>𝒙</m:t>
                        </m:r>
                        <m:r>
                          <a:rPr lang="en-US" b="1" i="1"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latin typeface="Cambria Math"/>
                          </a:rPr>
                          <m:t>𝟒</m:t>
                        </m:r>
                      </m:e>
                    </m:d>
                  </m:oMath>
                </a14:m>
                <a:r>
                  <a:rPr lang="en-US" dirty="0" smtClean="0"/>
                  <a:t>-1</a:t>
                </a:r>
                <a:r>
                  <a:rPr lang="en-US" dirty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469" b="-138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00200"/>
                <a:ext cx="4186808" cy="485313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ru-RU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−4≥0, т.е.</m:t>
                    </m:r>
                    <m:r>
                      <a:rPr lang="ru-RU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≥2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ru-RU" b="0" i="0" smtClean="0">
                        <a:latin typeface="Cambria Math"/>
                        <a:ea typeface="Cambria Math"/>
                      </a:rPr>
                      <m:t>то</m:t>
                    </m:r>
                  </m:oMath>
                </a14:m>
                <a:endParaRPr lang="en-US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−4−1;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−5.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en-US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en-US" dirty="0"/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 startAt="2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−4&lt;0, т.е.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&lt;2, то</m:t>
                    </m:r>
                  </m:oMath>
                </a14:m>
                <a:endParaRPr lang="ru-RU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=−2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+4−1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=−2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00200"/>
                <a:ext cx="4186808" cy="4853136"/>
              </a:xfrm>
              <a:blipFill rotWithShape="1">
                <a:blip r:embed="rId3"/>
                <a:stretch>
                  <a:fillRect l="-2183" t="-100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20888"/>
            <a:ext cx="377672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03536"/>
              </p:ext>
            </p:extLst>
          </p:nvPr>
        </p:nvGraphicFramePr>
        <p:xfrm>
          <a:off x="971601" y="3212976"/>
          <a:ext cx="1440159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0053"/>
                <a:gridCol w="480053"/>
                <a:gridCol w="480053"/>
              </a:tblGrid>
              <a:tr h="288032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515843"/>
              </p:ext>
            </p:extLst>
          </p:nvPr>
        </p:nvGraphicFramePr>
        <p:xfrm>
          <a:off x="1043609" y="5373216"/>
          <a:ext cx="1584174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8058"/>
                <a:gridCol w="528058"/>
                <a:gridCol w="528058"/>
              </a:tblGrid>
              <a:tr h="36004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38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7931224" cy="1210146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Задача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6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en-US" dirty="0">
                    <a:solidFill>
                      <a:srgbClr val="C00000"/>
                    </a:solidFill>
                  </a:rPr>
                  <a:t/>
                </a:r>
                <a:br>
                  <a:rPr lang="en-US" dirty="0">
                    <a:solidFill>
                      <a:srgbClr val="C00000"/>
                    </a:solidFill>
                  </a:rPr>
                </a:br>
                <a:r>
                  <a:rPr lang="ru-RU" b="1" dirty="0"/>
                  <a:t>Построить график функции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/>
                          </a:rPr>
                          <m:t>𝟐𝟓</m:t>
                        </m:r>
                        <m:r>
                          <a:rPr lang="en-US" sz="3600" b="1" i="1" smtClean="0">
                            <a:latin typeface="Cambria Math"/>
                          </a:rPr>
                          <m:t>+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𝟐𝟎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3600" b="1" i="1" smtClean="0">
                            <a:latin typeface="Cambria Math"/>
                          </a:rPr>
                          <m:t>+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𝟒</m:t>
                        </m:r>
                        <m:sSup>
                          <m:sSupPr>
                            <m:ctrlPr>
                              <a:rPr lang="en-US" sz="36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b="1" i="1" smtClean="0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6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3600" b="1" i="1" smtClean="0">
                            <a:latin typeface="Cambria Math"/>
                          </a:rPr>
                          <m:t>𝟐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3600" b="1" i="1" smtClean="0">
                            <a:latin typeface="Cambria Math"/>
                          </a:rPr>
                          <m:t>+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endParaRPr lang="ru-RU" sz="3600" b="1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7931224" cy="1210146"/>
              </a:xfrm>
              <a:blipFill rotWithShape="1">
                <a:blip r:embed="rId2"/>
                <a:stretch>
                  <a:fillRect l="-1384" t="-9548" b="-25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51520" y="1600200"/>
                <a:ext cx="4536504" cy="492514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/>
                        </a:rPr>
                        <m:t>𝑦</m:t>
                      </m:r>
                      <m:r>
                        <a:rPr lang="en-US" sz="2000" b="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>
                              <a:latin typeface="Cambria Math"/>
                            </a:rPr>
                            <m:t>25+20</m:t>
                          </m:r>
                          <m:r>
                            <a:rPr lang="en-US" sz="2000" b="0" i="1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>
                              <a:latin typeface="Cambria Math"/>
                            </a:rPr>
                            <m:t>+4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>
                              <a:latin typeface="Cambria Math"/>
                            </a:rPr>
                            <m:t>2</m:t>
                          </m:r>
                          <m:r>
                            <a:rPr lang="en-US" sz="2000" b="0" i="1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>
                              <a:latin typeface="Cambria Math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i="1" dirty="0"/>
                  <a:t>D</a:t>
                </a:r>
                <a:r>
                  <a:rPr lang="en-US" sz="2000" dirty="0"/>
                  <a:t>(</a:t>
                </a:r>
                <a:r>
                  <a:rPr lang="en-US" sz="2000" i="1" dirty="0"/>
                  <a:t>y</a:t>
                </a:r>
                <a:r>
                  <a:rPr lang="en-US" sz="2000" dirty="0"/>
                  <a:t>) 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𝑥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≠−2,5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>
                            <a:latin typeface="Cambria Math"/>
                          </a:rPr>
                          <m:t>25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>
                            <a:latin typeface="Cambria Math"/>
                          </a:rPr>
                          <m:t>20</m:t>
                        </m:r>
                        <m:r>
                          <a:rPr lang="en-US" sz="2800" b="0" i="1">
                            <a:latin typeface="Cambria Math"/>
                          </a:rPr>
                          <m:t>𝑥</m:t>
                        </m:r>
                        <m:r>
                          <a:rPr lang="en-US" sz="2800" b="0" i="1">
                            <a:latin typeface="Cambria Math"/>
                          </a:rPr>
                          <m:t>+4</m:t>
                        </m:r>
                        <m:sSup>
                          <m:sSup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b="0" i="1">
                            <a:latin typeface="Cambria Math"/>
                          </a:rPr>
                          <m:t>2</m:t>
                        </m:r>
                        <m:r>
                          <a:rPr lang="en-US" sz="2800" b="0" i="1">
                            <a:latin typeface="Cambria Math"/>
                          </a:rPr>
                          <m:t>𝑥</m:t>
                        </m:r>
                        <m:r>
                          <a:rPr lang="en-US" sz="2800" b="0" i="1">
                            <a:latin typeface="Cambria Math"/>
                          </a:rPr>
                          <m:t>+5</m:t>
                        </m:r>
                      </m:den>
                    </m:f>
                  </m:oMath>
                </a14:m>
                <a:r>
                  <a:rPr lang="ru-RU" sz="2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8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5+2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+5</m:t>
                        </m:r>
                      </m:den>
                    </m:f>
                    <m:r>
                      <a:rPr lang="ru-RU" sz="2800" b="0" i="1" smtClean="0">
                        <a:latin typeface="Cambria Math"/>
                      </a:rPr>
                      <m:t>=</m:t>
                    </m:r>
                    <m:r>
                      <a:rPr lang="ru-RU" sz="2000" b="0" i="1" smtClean="0">
                        <a:latin typeface="Cambria Math"/>
                      </a:rPr>
                      <m:t>2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+5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+5 − </m:t>
                    </m:r>
                  </m:oMath>
                </a14:m>
                <a:r>
                  <a:rPr lang="ru-RU" dirty="0" smtClean="0"/>
                  <a:t>прямая, где </a:t>
                </a:r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A</a:t>
                </a:r>
                <a:r>
                  <a:rPr lang="en-US" dirty="0" smtClean="0"/>
                  <a:t>(-2,5;0) – </a:t>
                </a:r>
                <a:r>
                  <a:rPr lang="ru-RU" dirty="0" smtClean="0"/>
                  <a:t>выколотая точка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51520" y="1600200"/>
                <a:ext cx="4536504" cy="4925144"/>
              </a:xfrm>
              <a:blipFill rotWithShape="1">
                <a:blip r:embed="rId3"/>
                <a:stretch>
                  <a:fillRect l="-2016" t="-99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765572"/>
            <a:ext cx="3700324" cy="382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906468"/>
              </p:ext>
            </p:extLst>
          </p:nvPr>
        </p:nvGraphicFramePr>
        <p:xfrm>
          <a:off x="827584" y="5229200"/>
          <a:ext cx="1679847" cy="807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9949"/>
                <a:gridCol w="520171"/>
                <a:gridCol w="599727"/>
              </a:tblGrid>
              <a:tr h="403932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ru-RU" dirty="0"/>
                    </a:p>
                  </a:txBody>
                  <a:tcPr/>
                </a:tc>
              </a:tr>
              <a:tr h="403932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43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188640"/>
                <a:ext cx="8208912" cy="1080120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Задача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7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en-US" dirty="0">
                    <a:solidFill>
                      <a:srgbClr val="C00000"/>
                    </a:solidFill>
                  </a:rPr>
                  <a:t/>
                </a:r>
                <a:br>
                  <a:rPr lang="en-US" dirty="0">
                    <a:solidFill>
                      <a:srgbClr val="C00000"/>
                    </a:solidFill>
                  </a:rPr>
                </a:br>
                <a:r>
                  <a:rPr lang="ru-RU" b="1" dirty="0"/>
                  <a:t>Построить график функции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b="1" i="1">
                                <a:latin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36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US" sz="3600" b="1" i="1" smtClean="0">
                            <a:latin typeface="Cambria Math"/>
                          </a:rPr>
                          <m:t>+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36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  <m:r>
                          <a:rPr lang="en-US" sz="3600" b="1" i="1">
                            <a:latin typeface="Cambria Math"/>
                          </a:rPr>
                          <m:t>+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endParaRPr lang="ru-RU" sz="36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188640"/>
                <a:ext cx="8208912" cy="1080120"/>
              </a:xfrm>
              <a:blipFill rotWithShape="1">
                <a:blip r:embed="rId2"/>
                <a:stretch>
                  <a:fillRect l="-1412" t="-23164" b="-28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51520" y="1196752"/>
                <a:ext cx="4464496" cy="532859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  <a:endParaRPr lang="en-US" b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/>
                        </a:rPr>
                        <m:t>𝑦</m:t>
                      </m:r>
                      <m:r>
                        <a:rPr lang="en-US" b="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>
                              <a:latin typeface="Cambria Math"/>
                            </a:rPr>
                            <m:t>+3</m:t>
                          </m:r>
                          <m:r>
                            <a:rPr lang="en-US" b="0" i="1">
                              <a:latin typeface="Cambria Math"/>
                            </a:rPr>
                            <m:t>𝑥</m:t>
                          </m:r>
                          <m:r>
                            <a:rPr lang="en-US" b="0" i="1">
                              <a:latin typeface="Cambria Math"/>
                            </a:rPr>
                            <m:t>−4</m:t>
                          </m:r>
                        </m:num>
                        <m:den>
                          <m:r>
                            <a:rPr lang="en-US" b="0" i="1">
                              <a:latin typeface="Cambria Math"/>
                            </a:rPr>
                            <m:t>𝑥</m:t>
                          </m:r>
                          <m:r>
                            <a:rPr lang="en-US" b="0" i="1">
                              <a:latin typeface="Cambria Math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i="1" dirty="0" smtClean="0"/>
                  <a:t>D</a:t>
                </a:r>
                <a:r>
                  <a:rPr lang="en-US" dirty="0" smtClean="0"/>
                  <a:t>(</a:t>
                </a:r>
                <a:r>
                  <a:rPr lang="en-US" i="1" dirty="0" smtClean="0"/>
                  <a:t>y</a:t>
                </a:r>
                <a:r>
                  <a:rPr lang="en-US" dirty="0" smtClean="0"/>
                  <a:t>) 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≠−4</m:t>
                    </m:r>
                  </m:oMath>
                </a14:m>
                <a:endParaRPr lang="ru-RU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8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2800" b="0" i="1" smtClean="0">
                            <a:latin typeface="Cambria Math"/>
                          </a:rPr>
                          <m:t>+3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−4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+4</m:t>
                        </m:r>
                      </m:den>
                    </m:f>
                    <m:r>
                      <a:rPr lang="ru-RU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+4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−4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+4</m:t>
                        </m:r>
                      </m:den>
                    </m:f>
                  </m:oMath>
                </a14:m>
                <a:r>
                  <a:rPr lang="en-US" sz="2800" b="0" i="1" dirty="0" smtClean="0">
                    <a:latin typeface="Cambria Math"/>
                  </a:rPr>
                  <a:t>=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+4</m:t>
                            </m:r>
                          </m:e>
                        </m:d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+4</m:t>
                            </m:r>
                          </m:e>
                        </m:d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+4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+4</m:t>
                            </m:r>
                          </m:e>
                        </m:d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+4</m:t>
                        </m:r>
                      </m:den>
                    </m:f>
                  </m:oMath>
                </a14:m>
                <a:r>
                  <a:rPr lang="en-US" sz="2000" b="0" i="1" dirty="0" smtClean="0">
                    <a:latin typeface="Cambria Math"/>
                  </a:rPr>
                  <a:t>=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US" sz="2000" b="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−1</m:t>
                    </m:r>
                    <m:r>
                      <a:rPr lang="en-US" i="1">
                        <a:latin typeface="Cambria Math"/>
                      </a:rPr>
                      <m:t>− </m:t>
                    </m:r>
                  </m:oMath>
                </a14:m>
                <a:r>
                  <a:rPr lang="ru-RU" dirty="0"/>
                  <a:t>прямая, где 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i="1" dirty="0"/>
                  <a:t>A</a:t>
                </a:r>
                <a:r>
                  <a:rPr lang="en-US" dirty="0" smtClean="0"/>
                  <a:t>(-4;-5) </a:t>
                </a:r>
                <a:r>
                  <a:rPr lang="en-US" dirty="0"/>
                  <a:t>– </a:t>
                </a:r>
                <a:r>
                  <a:rPr lang="ru-RU" dirty="0"/>
                  <a:t>выколотая точка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51520" y="1196752"/>
                <a:ext cx="4464496" cy="5328592"/>
              </a:xfrm>
              <a:blipFill rotWithShape="1">
                <a:blip r:embed="rId3"/>
                <a:stretch>
                  <a:fillRect l="-2046" t="-915" r="-27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692291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164805"/>
              </p:ext>
            </p:extLst>
          </p:nvPr>
        </p:nvGraphicFramePr>
        <p:xfrm>
          <a:off x="611560" y="5517232"/>
          <a:ext cx="1800201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7"/>
                <a:gridCol w="600067"/>
                <a:gridCol w="600067"/>
              </a:tblGrid>
              <a:tr h="36004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92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188640"/>
                <a:ext cx="8280920" cy="1143000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Задача </a:t>
                </a:r>
                <a:r>
                  <a:rPr lang="en-US" b="1" dirty="0" smtClean="0">
                    <a:solidFill>
                      <a:srgbClr val="C00000"/>
                    </a:solidFill>
                  </a:rPr>
                  <a:t>8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en-US" dirty="0">
                    <a:solidFill>
                      <a:srgbClr val="C00000"/>
                    </a:solidFill>
                  </a:rPr>
                  <a:t/>
                </a:r>
                <a:br>
                  <a:rPr lang="en-US" dirty="0">
                    <a:solidFill>
                      <a:srgbClr val="C00000"/>
                    </a:solidFill>
                  </a:rPr>
                </a:br>
                <a:r>
                  <a:rPr lang="ru-RU" b="1" dirty="0" smtClean="0"/>
                  <a:t>Построить </a:t>
                </a:r>
                <a:r>
                  <a:rPr lang="ru-RU" b="1" dirty="0"/>
                  <a:t>график функции </a:t>
                </a:r>
                <a14:m>
                  <m:oMath xmlns:m="http://schemas.openxmlformats.org/officeDocument/2006/math">
                    <m:r>
                      <a:rPr lang="en-US" sz="3600" b="1" i="1">
                        <a:latin typeface="Cambria Math"/>
                      </a:rPr>
                      <m:t>𝒚</m:t>
                    </m:r>
                    <m:r>
                      <a:rPr lang="en-US" sz="3600" b="1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b="1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600" b="1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3600" b="1" i="1" smtClean="0">
                                    <a:latin typeface="Cambria Math"/>
                                  </a:rPr>
                                  <m:t>𝒙</m:t>
                                </m:r>
                                <m:r>
                                  <a:rPr lang="en-US" sz="3600" b="1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US" sz="3600" b="1" i="1" smtClean="0">
                                    <a:latin typeface="Cambria Math"/>
                                  </a:rPr>
                                  <m:t>𝟐</m:t>
                                </m:r>
                              </m:e>
                            </m:d>
                          </m:e>
                          <m:sup>
                            <m:r>
                              <a:rPr lang="en-US" sz="36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ru-RU" sz="36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𝟖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𝒙</m:t>
                        </m:r>
                      </m:num>
                      <m:den>
                        <m:r>
                          <a:rPr lang="en-US" sz="3600" b="1" i="1">
                            <a:latin typeface="Cambria Math"/>
                          </a:rPr>
                          <m:t>𝒙</m:t>
                        </m:r>
                        <m:r>
                          <a:rPr lang="en-US" sz="36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36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188640"/>
                <a:ext cx="8280920" cy="1143000"/>
              </a:xfrm>
              <a:blipFill rotWithShape="1">
                <a:blip r:embed="rId2"/>
                <a:stretch>
                  <a:fillRect l="-1399" t="-16578" b="-26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51520" y="1268760"/>
                <a:ext cx="4176464" cy="49034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𝑦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+2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/>
                            </a:rPr>
                            <m:t>−8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i="1" dirty="0"/>
                  <a:t>D</a:t>
                </a:r>
                <a:r>
                  <a:rPr lang="en-US" dirty="0"/>
                  <a:t>(</a:t>
                </a:r>
                <a:r>
                  <a:rPr lang="en-US" i="1" dirty="0"/>
                  <a:t>y</a:t>
                </a:r>
                <a:r>
                  <a:rPr lang="en-US" dirty="0"/>
                  <a:t>) 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endParaRPr lang="ru-RU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ru-RU" sz="28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−8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−2</m:t>
                        </m:r>
                      </m:den>
                    </m:f>
                    <m:r>
                      <a:rPr lang="ru-RU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i="1">
                            <a:latin typeface="Cambria Math"/>
                          </a:rPr>
                          <m:t>4</m:t>
                        </m:r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i="1">
                            <a:latin typeface="Cambria Math"/>
                          </a:rPr>
                          <m:t>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−8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US" sz="2800" i="1" dirty="0">
                    <a:latin typeface="Cambria Math"/>
                  </a:rPr>
                  <a:t>=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−4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+4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−2</m:t>
                        </m:r>
                      </m:den>
                    </m:f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sz="2800" b="0" i="1" smtClean="0">
                                    <a:latin typeface="Cambria Math"/>
                                  </a:rPr>
                                  <m:t>−2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US" sz="2000" i="1" dirty="0">
                    <a:latin typeface="Cambria Math"/>
                  </a:rPr>
                  <a:t>=</a:t>
                </a:r>
                <a:r>
                  <a:rPr lang="en-US" sz="2000" i="1" dirty="0" smtClean="0">
                    <a:latin typeface="Cambria Math"/>
                  </a:rPr>
                  <a:t>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-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−2  − </m:t>
                    </m:r>
                  </m:oMath>
                </a14:m>
                <a:r>
                  <a:rPr lang="ru-RU" dirty="0"/>
                  <a:t>прямая, где </a:t>
                </a: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A</a:t>
                </a:r>
                <a:r>
                  <a:rPr lang="en-US" dirty="0" smtClean="0"/>
                  <a:t>(2; 0) </a:t>
                </a:r>
                <a:r>
                  <a:rPr lang="en-US" dirty="0"/>
                  <a:t>– </a:t>
                </a:r>
                <a:r>
                  <a:rPr lang="ru-RU" dirty="0"/>
                  <a:t>выколотая точка</a:t>
                </a: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51520" y="1268760"/>
                <a:ext cx="4176464" cy="4903440"/>
              </a:xfrm>
              <a:blipFill rotWithShape="1">
                <a:blip r:embed="rId3"/>
                <a:stretch>
                  <a:fillRect l="-2190" t="-9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393" y="1916832"/>
            <a:ext cx="3813841" cy="3537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55194"/>
              </p:ext>
            </p:extLst>
          </p:nvPr>
        </p:nvGraphicFramePr>
        <p:xfrm>
          <a:off x="755576" y="5301208"/>
          <a:ext cx="1512168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6"/>
                <a:gridCol w="504056"/>
                <a:gridCol w="504056"/>
              </a:tblGrid>
              <a:tr h="36004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8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116632"/>
                <a:ext cx="8064896" cy="1143000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b="1" dirty="0" smtClean="0">
                    <a:solidFill>
                      <a:srgbClr val="C00000"/>
                    </a:solidFill>
                  </a:rPr>
                  <a:t>Задача 9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en-US" dirty="0">
                    <a:solidFill>
                      <a:srgbClr val="C00000"/>
                    </a:solidFill>
                  </a:rPr>
                  <a:t/>
                </a:r>
                <a:br>
                  <a:rPr lang="en-US" dirty="0">
                    <a:solidFill>
                      <a:srgbClr val="C00000"/>
                    </a:solidFill>
                  </a:rPr>
                </a:br>
                <a:r>
                  <a:rPr lang="ru-RU" b="1" dirty="0"/>
                  <a:t>Построить график функции </a:t>
                </a:r>
                <a14:m>
                  <m:oMath xmlns:m="http://schemas.openxmlformats.org/officeDocument/2006/math">
                    <m:r>
                      <a:rPr lang="en-US" sz="3100" b="1" i="1">
                        <a:latin typeface="Cambria Math"/>
                      </a:rPr>
                      <m:t>𝒚</m:t>
                    </m:r>
                    <m:r>
                      <a:rPr lang="en-US" sz="3100" b="1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31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1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3100" b="1" i="1" smtClean="0">
                            <a:latin typeface="Cambria Math"/>
                          </a:rPr>
                          <m:t>+</m:t>
                        </m:r>
                        <m:r>
                          <a:rPr lang="en-US" sz="3100" b="1" i="1" smtClean="0">
                            <a:latin typeface="Cambria Math"/>
                          </a:rPr>
                          <m:t>𝟏</m:t>
                        </m:r>
                      </m:e>
                    </m:d>
                    <m:r>
                      <a:rPr lang="ru-RU" sz="3100" b="1" i="1" smtClean="0">
                        <a:latin typeface="Cambria Math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ru-RU" sz="31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31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31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3100" b="1" i="1" smtClean="0">
                            <a:latin typeface="Cambria Math"/>
                          </a:rPr>
                          <m:t>𝟐</m:t>
                        </m:r>
                      </m:e>
                    </m:d>
                  </m:oMath>
                </a14:m>
                <a:endParaRPr lang="ru-RU" sz="3100" dirty="0"/>
              </a:p>
            </p:txBody>
          </p:sp>
        </mc:Choice>
        <mc:Fallback xmlns="">
          <p:sp>
            <p:nvSpPr>
              <p:cNvPr id="2" name="Заголовок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116632"/>
                <a:ext cx="8064896" cy="1143000"/>
              </a:xfrm>
              <a:blipFill rotWithShape="1">
                <a:blip r:embed="rId2"/>
                <a:stretch>
                  <a:fillRect l="-1436" b="-132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250830" y="1268760"/>
                <a:ext cx="4825225" cy="490344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>
                          <a:latin typeface="Cambria Math"/>
                        </a:rPr>
                        <m:t>𝑦</m:t>
                      </m:r>
                      <m:r>
                        <a:rPr lang="en-US" sz="2000" b="0" i="1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ru-RU" sz="2000" b="0" i="1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ru-RU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>
                              <a:latin typeface="Cambria Math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D (y)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∞;+∞</m:t>
                        </m:r>
                      </m:e>
                    </m:d>
                  </m:oMath>
                </a14:m>
                <a:r>
                  <a:rPr lang="en-US" sz="2000" dirty="0" smtClean="0"/>
                  <a:t>                 -1        2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&lt;−1, 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 то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−1−(−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+2)</m:t>
                    </m:r>
                  </m:oMath>
                </a14:m>
                <a:endParaRPr lang="en-US" sz="2000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r>
                  <a:rPr lang="en-US" sz="2000" i="1" dirty="0" smtClean="0"/>
                  <a:t>y</a:t>
                </a:r>
                <a:r>
                  <a:rPr lang="en-US" sz="2000" dirty="0" smtClean="0"/>
                  <a:t> = -3  - </a:t>
                </a:r>
                <a:r>
                  <a:rPr lang="ru-RU" sz="2000" dirty="0" smtClean="0"/>
                  <a:t> прямая, параллельная оси </a:t>
                </a:r>
                <a:r>
                  <a:rPr lang="en-US" sz="2000" i="1" dirty="0" smtClean="0"/>
                  <a:t>Ox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 startAt="2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−1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&lt;2, то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+1−(−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+2)</m:t>
                    </m:r>
                  </m:oMath>
                </a14:m>
                <a:endParaRPr lang="en-US" sz="2000" i="1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r>
                  <a:rPr lang="en-US" sz="2000" i="1" dirty="0" smtClean="0"/>
                  <a:t>y = 2x – 1  -  </a:t>
                </a:r>
                <a:r>
                  <a:rPr lang="ru-RU" sz="2000" dirty="0" smtClean="0"/>
                  <a:t>прямая</a:t>
                </a: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en-US" sz="2000" i="1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en-US" sz="2000" i="1" dirty="0"/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 startAt="3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≥2, </m:t>
                    </m:r>
                    <m:r>
                      <a:rPr lang="ru-RU" sz="2000" b="0" i="1" smtClean="0">
                        <a:latin typeface="Cambria Math"/>
                        <a:ea typeface="Cambria Math"/>
                      </a:rPr>
                      <m:t>то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+1−(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−2)</m:t>
                    </m:r>
                  </m:oMath>
                </a14:m>
                <a:endParaRPr lang="en-US" sz="2000" i="1" dirty="0" smtClean="0"/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r>
                  <a:rPr lang="en-US" sz="2000" i="1" dirty="0"/>
                  <a:t> </a:t>
                </a:r>
                <a:r>
                  <a:rPr lang="en-US" sz="2000" i="1" dirty="0" smtClean="0"/>
                  <a:t>y = 3  - </a:t>
                </a:r>
                <a:r>
                  <a:rPr lang="ru-RU" sz="2000" i="1" dirty="0" smtClean="0"/>
                  <a:t> </a:t>
                </a:r>
                <a:r>
                  <a:rPr lang="ru-RU" sz="2000" dirty="0"/>
                  <a:t>прямая, параллельная оси </a:t>
                </a:r>
                <a:r>
                  <a:rPr lang="en-US" sz="2000" i="1" dirty="0"/>
                  <a:t>Ox</a:t>
                </a: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endParaRPr lang="ru-RU" sz="2000" i="1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250830" y="1268760"/>
                <a:ext cx="4825225" cy="4903440"/>
              </a:xfrm>
              <a:blipFill rotWithShape="1">
                <a:blip r:embed="rId3"/>
                <a:stretch>
                  <a:fillRect l="-1894" t="-9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Объект 10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41804258"/>
              </p:ext>
            </p:extLst>
          </p:nvPr>
        </p:nvGraphicFramePr>
        <p:xfrm>
          <a:off x="815899" y="3933056"/>
          <a:ext cx="1661517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839"/>
                <a:gridCol w="553839"/>
                <a:gridCol w="553839"/>
              </a:tblGrid>
              <a:tr h="295881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295881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>
            <a:off x="3059832" y="2060848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Дуга 7"/>
          <p:cNvSpPr/>
          <p:nvPr/>
        </p:nvSpPr>
        <p:spPr>
          <a:xfrm>
            <a:off x="3517032" y="1705067"/>
            <a:ext cx="720080" cy="787829"/>
          </a:xfrm>
          <a:prstGeom prst="arc">
            <a:avLst>
              <a:gd name="adj1" fmla="val 11342369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уга 8"/>
          <p:cNvSpPr/>
          <p:nvPr/>
        </p:nvSpPr>
        <p:spPr>
          <a:xfrm>
            <a:off x="2602632" y="1682101"/>
            <a:ext cx="914400" cy="757493"/>
          </a:xfrm>
          <a:prstGeom prst="arc">
            <a:avLst>
              <a:gd name="adj1" fmla="val 15243276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 rot="17563788">
            <a:off x="4260907" y="1670814"/>
            <a:ext cx="1054235" cy="1098935"/>
          </a:xfrm>
          <a:prstGeom prst="arc">
            <a:avLst>
              <a:gd name="adj1" fmla="val 16038432"/>
              <a:gd name="adj2" fmla="val 203799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16832"/>
            <a:ext cx="3600400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Заголовок 4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274638"/>
                <a:ext cx="8352928" cy="1930226"/>
              </a:xfrm>
            </p:spPr>
            <p:txBody>
              <a:bodyPr>
                <a:normAutofit fontScale="90000"/>
              </a:bodyPr>
              <a:lstStyle/>
              <a:p>
                <a:pPr/>
                <a:r>
                  <a:rPr lang="ru-RU" b="1" dirty="0" smtClean="0">
                    <a:solidFill>
                      <a:srgbClr val="C00000"/>
                    </a:solidFill>
                  </a:rPr>
                  <a:t>Задача 10</a:t>
                </a:r>
                <a:r>
                  <a:rPr lang="ru-RU" dirty="0" smtClean="0">
                    <a:solidFill>
                      <a:srgbClr val="C00000"/>
                    </a:solidFill>
                  </a:rPr>
                  <a:t>.</a:t>
                </a:r>
                <a:r>
                  <a:rPr lang="en-US" dirty="0">
                    <a:solidFill>
                      <a:srgbClr val="C00000"/>
                    </a:solidFill>
                  </a:rPr>
                  <a:t/>
                </a:r>
                <a:br>
                  <a:rPr lang="en-US" dirty="0">
                    <a:solidFill>
                      <a:srgbClr val="C00000"/>
                    </a:solidFill>
                  </a:rPr>
                </a:br>
                <a:r>
                  <a:rPr lang="ru-RU" b="1" dirty="0" smtClean="0">
                    <a:latin typeface="+mn-lt"/>
                  </a:rPr>
                  <a:t>Найдите, при каких 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cs typeface="Times New Roman" panose="02020603050405020304" pitchFamily="18" charset="0"/>
                      </a:rPr>
                      <m:t>𝒂</m:t>
                    </m:r>
                    <m:r>
                      <a:rPr lang="ru-RU" b="1" i="1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ru-RU" b="1" dirty="0" smtClean="0">
                    <a:latin typeface="+mn-lt"/>
                    <a:cs typeface="Times New Roman" panose="02020603050405020304" pitchFamily="18" charset="0"/>
                  </a:rPr>
                  <a:t> уравнение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en-US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en-US" b="1" i="1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1" i="1" smtClean="0">
                        <a:latin typeface="Cambria Math"/>
                        <a:cs typeface="Times New Roman" panose="02020603050405020304" pitchFamily="18" charset="0"/>
                      </a:rPr>
                      <m:t>𝒑</m:t>
                    </m:r>
                    <m:d>
                      <m:dPr>
                        <m:ctrlPr>
                          <a:rPr lang="en-US" b="1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имеет одно решение, где </a:t>
                </a:r>
                <a:b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/>
                          <a:cs typeface="Times New Roman" panose="020206030504050203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2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200" b="1" i="1" smtClean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𝟒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𝒙</m:t>
                                  </m:r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𝟑</m:t>
                                  </m:r>
                                </m:e>
                              </m:d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2200" b="1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den>
                          </m:f>
                        </m:e>
                      </m:d>
                      <m:r>
                        <a:rPr lang="en-US" sz="2200" b="1" i="1" smtClean="0">
                          <a:latin typeface="Cambria Math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n-US" sz="2200" b="1" i="1" smtClean="0">
                          <a:latin typeface="Cambria Math"/>
                          <a:cs typeface="Times New Roman" panose="02020603050405020304" pitchFamily="18" charset="0"/>
                        </a:rPr>
                        <m:t>𝒑</m:t>
                      </m:r>
                      <m:d>
                        <m:dPr>
                          <m:ctrlPr>
                            <a:rPr lang="en-US" sz="2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200" b="1" i="1" smtClean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2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200" b="1" i="1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200" b="1" i="1" smtClean="0">
                          <a:latin typeface="Cambria Math"/>
                          <a:cs typeface="Times New Roman" panose="02020603050405020304" pitchFamily="18" charset="0"/>
                        </a:rPr>
                        <m:t>𝒂</m:t>
                      </m:r>
                    </m:oMath>
                  </m:oMathPara>
                </a14:m>
                <a:endParaRPr lang="ru-RU" sz="2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Заголовок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274638"/>
                <a:ext cx="8352928" cy="1930226"/>
              </a:xfrm>
              <a:blipFill rotWithShape="1">
                <a:blip r:embed="rId2"/>
                <a:stretch>
                  <a:fillRect l="-1387" t="-72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Объект 5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2348880"/>
                <a:ext cx="8147248" cy="412507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 smtClean="0"/>
                  <a:t>Решение.</a:t>
                </a:r>
              </a:p>
              <a:p>
                <a:pPr marL="0" indent="0">
                  <a:buNone/>
                </a:pPr>
                <a:r>
                  <a:rPr lang="ru-RU" dirty="0" smtClean="0"/>
                  <a:t>Преобразуем выражение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22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2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ru-RU" sz="22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ru-RU" sz="2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ru-RU" sz="2200" b="0" i="1" smtClean="0">
                            <a:latin typeface="Cambria Math"/>
                          </a:rPr>
                          <m:t>−4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ru-RU" sz="2200" b="0" i="1" smtClean="0">
                            <a:latin typeface="Cambria Math"/>
                          </a:rPr>
                          <m:t>−4</m:t>
                        </m:r>
                      </m:num>
                      <m:den>
                        <m:d>
                          <m:dPr>
                            <m:ctrlPr>
                              <a:rPr lang="ru-RU" sz="22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ru-RU" sz="22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/>
                              </a:rPr>
                              <m:t>−3</m:t>
                            </m:r>
                          </m:e>
                        </m:d>
                        <m:r>
                          <a:rPr lang="en-US" sz="2200" b="0" i="1" smtClean="0">
                            <a:latin typeface="Cambria Math"/>
                          </a:rPr>
                          <m:t>+3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−5</m:t>
                        </m:r>
                      </m:den>
                    </m:f>
                    <m:r>
                      <a:rPr lang="ru-RU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2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2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ru-RU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r>
                          <a:rPr lang="en-US" sz="2200" b="0" i="1" smtClean="0">
                            <a:latin typeface="Cambria Math"/>
                          </a:rPr>
                          <m:t>−4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ru-RU" sz="2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/>
                          </a:rPr>
                          <m:t>−4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+3+3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−5</m:t>
                        </m:r>
                      </m:den>
                    </m:f>
                    <m:r>
                      <a:rPr lang="ru-RU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200" b="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ru-RU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ru-RU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ru-RU" sz="22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200" b="0" i="1" smtClean="0">
                                <a:latin typeface="Cambria Math"/>
                              </a:rPr>
                              <m:t>−4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ru-RU" sz="2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US" sz="22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dirty="0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2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dirty="0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dirty="0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2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dirty="0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dirty="0" smtClean="0">
                                <a:latin typeface="Cambria Math"/>
                              </a:rPr>
                              <m:t>−2</m:t>
                            </m:r>
                          </m:e>
                        </m:d>
                        <m:d>
                          <m:dPr>
                            <m:ctrlPr>
                              <a:rPr lang="en-US" sz="22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dirty="0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dirty="0" smtClean="0">
                                <a:latin typeface="Cambria Math"/>
                              </a:rPr>
                              <m:t>+2</m:t>
                            </m:r>
                          </m:e>
                        </m:d>
                        <m:r>
                          <a:rPr lang="en-US" sz="2200" b="0" i="1" dirty="0" smtClean="0">
                            <a:latin typeface="Cambria Math"/>
                          </a:rPr>
                          <m:t> </m:t>
                        </m:r>
                      </m:num>
                      <m:den>
                        <m:sSup>
                          <m:sSupPr>
                            <m:ctrlPr>
                              <a:rPr lang="en-US" sz="22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2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2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dirty="0" smtClean="0">
                            <a:latin typeface="Cambria Math"/>
                          </a:rPr>
                          <m:t>−2</m:t>
                        </m:r>
                        <m:r>
                          <a:rPr lang="en-US" sz="22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2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dirty="0" smtClean="0">
                            <a:latin typeface="Cambria Math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US" sz="2200" dirty="0" smtClean="0"/>
                  <a:t>=</a:t>
                </a:r>
              </a:p>
              <a:p>
                <a:pPr marL="0" indent="0">
                  <a:buNone/>
                </a:pPr>
                <a:endParaRPr lang="en-US" sz="2200" dirty="0" smtClean="0"/>
              </a:p>
              <a:p>
                <a:pPr marL="0" indent="0">
                  <a:buNone/>
                </a:pPr>
                <a:r>
                  <a:rPr lang="en-US" sz="22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2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 dirty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i="1" dirty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2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 dirty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i="1" dirty="0">
                                <a:latin typeface="Cambria Math"/>
                              </a:rPr>
                              <m:t>−2</m:t>
                            </m:r>
                          </m:e>
                        </m:d>
                        <m:d>
                          <m:dPr>
                            <m:ctrlPr>
                              <a:rPr lang="en-US" sz="22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 dirty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i="1" dirty="0">
                                <a:latin typeface="Cambria Math"/>
                              </a:rPr>
                              <m:t>+2</m:t>
                            </m:r>
                          </m:e>
                        </m:d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/>
                              </a:rPr>
                              <m:t>−2</m:t>
                            </m:r>
                          </m:e>
                        </m:d>
                        <m:r>
                          <a:rPr lang="en-US" sz="2200" b="0" i="1" smtClean="0">
                            <a:latin typeface="Cambria Math"/>
                          </a:rPr>
                          <m:t>+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smtClean="0">
                                <a:latin typeface="Cambria Math"/>
                              </a:rPr>
                              <m:t>−2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2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dirty="0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2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 dirty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i="1" dirty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en-US" sz="22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 dirty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i="1" dirty="0">
                                <a:latin typeface="Cambria Math"/>
                              </a:rPr>
                              <m:t>−2</m:t>
                            </m:r>
                          </m:e>
                        </m:d>
                        <m:d>
                          <m:dPr>
                            <m:ctrlPr>
                              <a:rPr lang="en-US" sz="22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i="1" dirty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i="1" dirty="0">
                                <a:latin typeface="Cambria Math"/>
                              </a:rPr>
                              <m:t>+2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en-US" sz="22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dirty="0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dirty="0" smtClean="0">
                                <a:latin typeface="Cambria Math"/>
                              </a:rPr>
                              <m:t>−2</m:t>
                            </m:r>
                          </m:e>
                        </m:d>
                        <m:d>
                          <m:dPr>
                            <m:ctrlPr>
                              <a:rPr lang="en-US" sz="22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200" b="0" i="1" dirty="0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2200" b="0" i="1" dirty="0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</m:den>
                    </m:f>
                    <m:r>
                      <a:rPr lang="en-US" sz="2200" b="0" i="1" dirty="0" smtClean="0">
                        <a:latin typeface="Cambria Math"/>
                      </a:rPr>
                      <m:t>=</m:t>
                    </m:r>
                    <m:r>
                      <a:rPr lang="en-US" sz="2200" b="0" i="1" dirty="0" smtClean="0">
                        <a:latin typeface="Cambria Math"/>
                      </a:rPr>
                      <m:t>𝑥</m:t>
                    </m:r>
                    <m:r>
                      <a:rPr lang="en-US" sz="2200" b="0" i="1" dirty="0" smtClean="0">
                        <a:latin typeface="Cambria Math"/>
                      </a:rPr>
                      <m:t>+2</m:t>
                    </m:r>
                  </m:oMath>
                </a14:m>
                <a:endParaRPr lang="en-US" sz="2200" dirty="0" smtClean="0"/>
              </a:p>
              <a:p>
                <a:pPr marL="0" indent="0">
                  <a:buNone/>
                </a:pPr>
                <a:r>
                  <a:rPr lang="en-US" sz="2200" i="1" dirty="0" smtClean="0"/>
                  <a:t>D</a:t>
                </a:r>
                <a:r>
                  <a:rPr lang="en-US" sz="2200" dirty="0" smtClean="0"/>
                  <a:t>(</a:t>
                </a:r>
                <a:r>
                  <a:rPr lang="en-US" sz="2200" i="1" dirty="0" smtClean="0"/>
                  <a:t>f</a:t>
                </a:r>
                <a:r>
                  <a:rPr lang="en-US" sz="2200" dirty="0" smtClean="0"/>
                  <a:t>) 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≠2,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≠−1.</m:t>
                    </m:r>
                  </m:oMath>
                </a14:m>
                <a:endParaRPr lang="en-US" sz="2200" dirty="0" smtClean="0"/>
              </a:p>
              <a:p>
                <a:pPr marL="0" indent="0">
                  <a:buNone/>
                </a:pPr>
                <a:r>
                  <a:rPr lang="ru-RU" sz="2200" dirty="0" smtClean="0"/>
                  <a:t>Составим уравнение: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200" b="0" i="1" smtClean="0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2200" dirty="0" smtClean="0"/>
                  <a:t>Решим его в системе </a:t>
                </a:r>
                <a:r>
                  <a:rPr lang="en-US" sz="2200" i="1" dirty="0" err="1" smtClean="0"/>
                  <a:t>xOa</a:t>
                </a:r>
                <a:r>
                  <a:rPr lang="en-US" sz="2200" i="1" dirty="0"/>
                  <a:t>.</a:t>
                </a:r>
                <a:endParaRPr lang="ru-RU" sz="2200" i="1" dirty="0"/>
              </a:p>
            </p:txBody>
          </p:sp>
        </mc:Choice>
        <mc:Fallback xmlns="">
          <p:sp>
            <p:nvSpPr>
              <p:cNvPr id="6" name="Объек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2348880"/>
                <a:ext cx="8147248" cy="4125072"/>
              </a:xfrm>
              <a:blipFill rotWithShape="1">
                <a:blip r:embed="rId3"/>
                <a:stretch>
                  <a:fillRect l="-1123" t="-11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798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179512" y="476672"/>
                <a:ext cx="5184576" cy="597666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ru-RU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  <m:r>
                          <a:rPr lang="en-US" sz="2200" i="1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200" i="1">
                        <a:latin typeface="Cambria Math"/>
                      </a:rPr>
                      <m:t>+</m:t>
                    </m:r>
                    <m:r>
                      <a:rPr lang="en-US" sz="22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 smtClean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𝑎</m:t>
                      </m:r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+2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200" dirty="0" smtClean="0"/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&lt;−2, </m:t>
                    </m:r>
                    <m:r>
                      <a:rPr lang="ru-RU" sz="2200" b="0" i="1" smtClean="0">
                        <a:latin typeface="Cambria Math"/>
                        <a:ea typeface="Cambria Math"/>
                      </a:rPr>
                      <m:t>то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−2−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2200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=−2</m:t>
                    </m:r>
                  </m:oMath>
                </a14:m>
                <a:r>
                  <a:rPr lang="ru-RU" sz="2200" b="0" dirty="0" smtClean="0">
                    <a:ea typeface="Cambria Math"/>
                  </a:rPr>
                  <a:t> – </a:t>
                </a:r>
                <a:r>
                  <a:rPr lang="ru-RU" sz="2200" dirty="0" smtClean="0">
                    <a:ea typeface="Cambria Math"/>
                  </a:rPr>
                  <a:t>прямая, параллельная оси </a:t>
                </a:r>
                <a:r>
                  <a:rPr lang="ru-RU" sz="2200" i="1" dirty="0" smtClean="0">
                    <a:ea typeface="Cambria Math"/>
                  </a:rPr>
                  <a:t>О</a:t>
                </a:r>
                <a:r>
                  <a:rPr lang="en-US" sz="2200" i="1" dirty="0" smtClean="0">
                    <a:ea typeface="Cambria Math"/>
                  </a:rPr>
                  <a:t>x</a:t>
                </a: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 startAt="2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−2≤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&lt;0, то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+2−</m:t>
                    </m:r>
                    <m:d>
                      <m:dPr>
                        <m:ctrlPr>
                          <a:rPr lang="en-US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2200" b="0" i="1" dirty="0" smtClean="0">
                  <a:ea typeface="Cambria Math"/>
                </a:endParaRP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:r>
                  <a:rPr lang="en-US" sz="2200" b="0" dirty="0" smtClean="0">
                    <a:ea typeface="Cambria Math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=2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+2 −  прямая</m:t>
                    </m:r>
                  </m:oMath>
                </a14:m>
                <a:endParaRPr lang="ru-RU" sz="2200" b="0" i="1" dirty="0" smtClean="0">
                  <a:ea typeface="Cambria Math"/>
                </a:endParaRPr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 startAt="2"/>
                </a:pPr>
                <a:endParaRPr lang="en-US" sz="2200" b="0" i="1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US" sz="2200" dirty="0" smtClean="0"/>
              </a:p>
              <a:p>
                <a:pPr marL="457200" indent="-457200">
                  <a:buFont typeface="+mj-lt"/>
                  <a:buAutoNum type="arabicParenR" startAt="3"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≥0, </m:t>
                    </m:r>
                    <m:r>
                      <a:rPr lang="ru-RU" sz="2200" b="0" i="1" smtClean="0">
                        <a:latin typeface="Cambria Math"/>
                        <a:ea typeface="Cambria Math"/>
                      </a:rPr>
                      <m:t>то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+2−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endParaRPr lang="en-US" sz="22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=2</m:t>
                    </m:r>
                  </m:oMath>
                </a14:m>
                <a:r>
                  <a:rPr lang="ru-RU" sz="2200" dirty="0">
                    <a:ea typeface="Cambria Math"/>
                  </a:rPr>
                  <a:t> – прямая, параллельная оси </a:t>
                </a:r>
                <a:r>
                  <a:rPr lang="ru-RU" sz="2200" i="1" dirty="0" smtClean="0">
                    <a:ea typeface="Cambria Math"/>
                  </a:rPr>
                  <a:t>О</a:t>
                </a:r>
                <a:r>
                  <a:rPr lang="en-US" sz="2200" i="1" dirty="0" smtClean="0">
                    <a:ea typeface="Cambria Math"/>
                  </a:rPr>
                  <a:t>x</a:t>
                </a:r>
              </a:p>
              <a:p>
                <a:pPr marL="0" indent="0">
                  <a:buNone/>
                </a:pPr>
                <a:r>
                  <a:rPr lang="ru-RU" sz="2200" dirty="0" smtClean="0">
                    <a:ea typeface="Cambria Math"/>
                  </a:rPr>
                  <a:t>Точки</a:t>
                </a:r>
                <a:r>
                  <a:rPr lang="ru-RU" sz="2200" i="1" dirty="0" smtClean="0">
                    <a:ea typeface="Cambria Math"/>
                  </a:rPr>
                  <a:t> </a:t>
                </a:r>
                <a:r>
                  <a:rPr lang="en-US" sz="2200" i="1" dirty="0" smtClean="0">
                    <a:ea typeface="Cambria Math"/>
                  </a:rPr>
                  <a:t>A</a:t>
                </a:r>
                <a:r>
                  <a:rPr lang="ru-RU" sz="2200" dirty="0" smtClean="0">
                    <a:ea typeface="Cambria Math"/>
                  </a:rPr>
                  <a:t>(2;2)</a:t>
                </a:r>
                <a:r>
                  <a:rPr lang="en-US" sz="2200" dirty="0" smtClean="0">
                    <a:ea typeface="Cambria Math"/>
                  </a:rPr>
                  <a:t> </a:t>
                </a:r>
                <a:r>
                  <a:rPr lang="ru-RU" sz="2200" dirty="0" smtClean="0">
                    <a:ea typeface="Cambria Math"/>
                  </a:rPr>
                  <a:t>и</a:t>
                </a:r>
                <a:r>
                  <a:rPr lang="en-US" sz="2200" dirty="0" smtClean="0">
                    <a:ea typeface="Cambria Math"/>
                  </a:rPr>
                  <a:t> </a:t>
                </a:r>
                <a:r>
                  <a:rPr lang="en-US" sz="2200" i="1" dirty="0" smtClean="0">
                    <a:ea typeface="Cambria Math"/>
                  </a:rPr>
                  <a:t>B</a:t>
                </a:r>
                <a:r>
                  <a:rPr lang="ru-RU" sz="2200" dirty="0" smtClean="0">
                    <a:ea typeface="Cambria Math"/>
                  </a:rPr>
                  <a:t>(-1;0) – выколотые.</a:t>
                </a:r>
              </a:p>
              <a:p>
                <a:pPr marL="0" indent="0">
                  <a:buNone/>
                </a:pPr>
                <a:r>
                  <a:rPr lang="ru-RU" sz="2200" dirty="0" smtClean="0"/>
                  <a:t>Уравнение имеет одно решение, если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−2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&lt;0  и  0&lt;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&lt;2</m:t>
                    </m:r>
                  </m:oMath>
                </a14:m>
                <a:r>
                  <a:rPr lang="en-US" sz="2200" dirty="0" smtClean="0"/>
                  <a:t>.</a:t>
                </a:r>
              </a:p>
              <a:p>
                <a:pPr marL="0" indent="0">
                  <a:buNone/>
                </a:pPr>
                <a:r>
                  <a:rPr lang="ru-RU" sz="2200" dirty="0" smtClean="0"/>
                  <a:t>Ответ: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−2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&lt;0  и  0&lt;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&lt;2</m:t>
                    </m:r>
                  </m:oMath>
                </a14:m>
                <a:r>
                  <a:rPr lang="en-US" sz="2200" dirty="0"/>
                  <a:t>.</a:t>
                </a:r>
              </a:p>
              <a:p>
                <a:pPr marL="0" indent="0">
                  <a:buNone/>
                </a:pPr>
                <a:endParaRPr lang="ru-RU" sz="22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179512" y="476672"/>
                <a:ext cx="5184576" cy="5976664"/>
              </a:xfrm>
              <a:blipFill rotWithShape="1">
                <a:blip r:embed="rId2"/>
                <a:stretch>
                  <a:fillRect l="-1410" t="-6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04048" y="620688"/>
            <a:ext cx="3657600" cy="5551512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48680"/>
            <a:ext cx="3312368" cy="600075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25976"/>
              </p:ext>
            </p:extLst>
          </p:nvPr>
        </p:nvGraphicFramePr>
        <p:xfrm>
          <a:off x="683568" y="2924944"/>
          <a:ext cx="1656183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061"/>
                <a:gridCol w="552061"/>
                <a:gridCol w="552061"/>
              </a:tblGrid>
              <a:tr h="288032">
                <a:tc>
                  <a:txBody>
                    <a:bodyPr/>
                    <a:lstStyle/>
                    <a:p>
                      <a:r>
                        <a:rPr lang="en-US" b="1" i="1" dirty="0" smtClean="0"/>
                        <a:t>x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60848"/>
            <a:ext cx="3919313" cy="340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97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/>
              <a:t>Для самостоятельного решения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Объект 5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124744"/>
                <a:ext cx="7467600" cy="5349208"/>
              </a:xfrm>
            </p:spPr>
            <p:txBody>
              <a:bodyPr/>
              <a:lstStyle/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AutoNum type="arabicPeriod"/>
                </a:pPr>
                <a:r>
                  <a:rPr lang="ru-RU" dirty="0" smtClean="0"/>
                  <a:t>Постройте графики функций:</a:t>
                </a:r>
              </a:p>
              <a:p>
                <a:pPr marL="987425" indent="-538163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=2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−5</m:t>
                    </m:r>
                  </m:oMath>
                </a14:m>
                <a:endParaRPr lang="en-US" dirty="0" smtClean="0"/>
              </a:p>
              <a:p>
                <a:pPr marL="987425" indent="-538163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−3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1−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marL="987425" indent="-538163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+6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+9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+3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endParaRPr lang="en-US" dirty="0" smtClean="0"/>
              </a:p>
              <a:p>
                <a:pPr marL="987425" indent="-538163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arenR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</a:rPr>
                          <m:t>+2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endParaRPr lang="ru-RU" dirty="0" smtClean="0"/>
              </a:p>
              <a:p>
                <a:pPr marL="457200" indent="-457200">
                  <a:buClr>
                    <a:schemeClr val="accent1">
                      <a:lumMod val="75000"/>
                    </a:schemeClr>
                  </a:buClr>
                  <a:buSzPct val="80000"/>
                  <a:buFont typeface="+mj-lt"/>
                  <a:buAutoNum type="arabicPeriod" startAt="2"/>
                </a:pPr>
                <a:r>
                  <a:rPr lang="ru-RU" dirty="0" smtClean="0"/>
                  <a:t>Найдите, при каких </a:t>
                </a:r>
                <a:r>
                  <a:rPr lang="en-US" b="1" i="1" dirty="0" smtClean="0"/>
                  <a:t>a</a:t>
                </a:r>
                <a:r>
                  <a:rPr lang="ru-RU" b="1" i="1" dirty="0" smtClean="0"/>
                  <a:t>  </a:t>
                </a:r>
                <a:r>
                  <a:rPr lang="ru-RU" dirty="0" smtClean="0"/>
                  <a:t>уравнение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/>
                        <a:cs typeface="Times New Roman" panose="02020603050405020304" pitchFamily="18" charset="0"/>
                      </a:rPr>
                      <m:t>𝒇</m:t>
                    </m:r>
                    <m:d>
                      <m:dPr>
                        <m:ctrlPr>
                          <a:rPr lang="en-US" b="1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  <m:r>
                      <a:rPr lang="en-US" b="1" i="1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1" i="1">
                        <a:latin typeface="Cambria Math"/>
                        <a:cs typeface="Times New Roman" panose="02020603050405020304" pitchFamily="18" charset="0"/>
                      </a:rPr>
                      <m:t>𝒑</m:t>
                    </m:r>
                    <m:d>
                      <m:dPr>
                        <m:ctrlPr>
                          <a:rPr lang="en-US" b="1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имеет одно решение</a:t>
                </a:r>
                <a:r>
                  <a:rPr lang="ru-RU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где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+4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−4</m:t>
                            </m:r>
                          </m:num>
                          <m:den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−3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+2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+2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,</a:t>
                </a:r>
              </a:p>
              <a:p>
                <a:pPr marL="0" indent="0">
                  <a:buClr>
                    <a:schemeClr val="accent1">
                      <a:lumMod val="75000"/>
                    </a:schemeClr>
                  </a:buClr>
                  <a:buSzPct val="8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Объек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124744"/>
                <a:ext cx="7467600" cy="5349208"/>
              </a:xfrm>
              <a:blipFill rotWithShape="1">
                <a:blip r:embed="rId2"/>
                <a:stretch>
                  <a:fillRect l="-571" t="-912" r="-20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79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374</TotalTime>
  <Words>1497</Words>
  <Application>Microsoft Office PowerPoint</Application>
  <PresentationFormat>Экран (4:3)</PresentationFormat>
  <Paragraphs>176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Взаимное расположение графиков линейных функций</vt:lpstr>
      <vt:lpstr> y=kx+b – линейная функция</vt:lpstr>
      <vt:lpstr>Задача 1. Найдите координаты точки пересечения прямых   y=-3x+1 и y=x-3.</vt:lpstr>
      <vt:lpstr>Задача 2. Cоставьте уравнение прямой, проходящей через точки  A(-2; 3)  и  B(1;2).</vt:lpstr>
      <vt:lpstr>Задача 3.  Записать уравнение прямой, проходящей через т.M(1; 4) параллельно прямой y=-2x+2.</vt:lpstr>
      <vt:lpstr>Задача 4. Построить график функции y=|x-3|.</vt:lpstr>
      <vt:lpstr>Задача 5. Построить график функции y=|2x-4|-1.</vt:lpstr>
      <vt:lpstr>Задача 6. Построить график функции y=(25+20x+4x^2)/(2x+5)</vt:lpstr>
      <vt:lpstr>Задача 7. Построить график функции y=(x^2+3x-4)/(x+4)</vt:lpstr>
      <vt:lpstr>Задача 8. Построить график функции y=((x+2)^2-8x)/(x-2)</vt:lpstr>
      <vt:lpstr>Задача 9. Построить график функции y=|x+1|-|x-2|</vt:lpstr>
      <vt:lpstr>Задача 10. Найдите, при каких  a  уравнение f(x)=p(x) имеет одно решение, где  f(x)=|(x^3+x^2-4x-4)/((x-1)(x-3)+3x-5)|, p(x)=|x|+a</vt:lpstr>
      <vt:lpstr>Презентация PowerPoint</vt:lpstr>
      <vt:lpstr>Для самостоятельного решения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Взаимное расположение графиков линейных функций</dc:title>
  <dc:creator>Галина</dc:creator>
  <cp:lastModifiedBy>Slava</cp:lastModifiedBy>
  <cp:revision>34</cp:revision>
  <dcterms:created xsi:type="dcterms:W3CDTF">2020-03-23T11:48:01Z</dcterms:created>
  <dcterms:modified xsi:type="dcterms:W3CDTF">2020-03-26T14:17:11Z</dcterms:modified>
</cp:coreProperties>
</file>