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6" r:id="rId9"/>
    <p:sldId id="25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9" d="100"/>
          <a:sy n="99" d="100"/>
        </p:scale>
        <p:origin x="-222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12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1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5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34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18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10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2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7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3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30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2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3/28/2020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55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image" Target="../media/image12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8.bin"/><Relationship Id="rId4" Type="http://schemas.openxmlformats.org/officeDocument/2006/relationships/image" Target="../media/image18.png"/><Relationship Id="rId9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png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wmf"/><Relationship Id="rId11" Type="http://schemas.openxmlformats.org/officeDocument/2006/relationships/image" Target="../media/image27.pn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9.png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wmf"/><Relationship Id="rId11" Type="http://schemas.openxmlformats.org/officeDocument/2006/relationships/image" Target="../media/image34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5A59F003-E00A-43F9-91DC-CC54E3B874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774FE0-93B9-40F5-A6E4-82C68CFF47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181" r="5312" b="232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D74A4382-E3AD-430A-9A1F-DFA3E0E77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DD16FC-5655-44B2-8F1A-C2BE40BBD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 fontScale="90000"/>
          </a:bodyPr>
          <a:lstStyle/>
          <a:p>
            <a:r>
              <a:rPr lang="ru-RU" sz="6100">
                <a:latin typeface="Bahnschrift" panose="020B0502040204020203" pitchFamily="34" charset="0"/>
              </a:rPr>
              <a:t>Решение линейных уравнений с параметром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79F40191-0F44-4FD1-82CC-ACB507C14B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9EF6CB7-368E-4F18-BF0C-003952653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999375"/>
          </a:xfrm>
        </p:spPr>
        <p:txBody>
          <a:bodyPr anchor="ctr">
            <a:normAutofit fontScale="77500" lnSpcReduction="20000"/>
          </a:bodyPr>
          <a:lstStyle/>
          <a:p>
            <a:r>
              <a:rPr lang="ru-RU" sz="5100" dirty="0"/>
              <a:t>Бауманская инженерная школа№ 1580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95223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A7BC65-10C6-4FFE-A3A9-F3A482BA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/>
              <a:t>Линейное уравнение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914F55-F52D-4B2B-B0E9-C4986C437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Уравнение вида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числа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переменная, называется линейным.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Решить уравнение с параметром – для каждого значения параметра найти множество решений уравнений.</a:t>
            </a:r>
          </a:p>
        </p:txBody>
      </p:sp>
    </p:spTree>
    <p:extLst>
      <p:ext uri="{BB962C8B-B14F-4D97-AF65-F5344CB8AC3E}">
        <p14:creationId xmlns:p14="http://schemas.microsoft.com/office/powerpoint/2010/main" val="3942598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AE9755-C87B-4309-AD7F-E36493E6F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714" y="548640"/>
            <a:ext cx="6477001" cy="1179576"/>
          </a:xfrm>
          <a:noFill/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pPr algn="ctr"/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ax=b</a:t>
            </a:r>
            <a:endParaRPr lang="ru-RU" sz="6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xmlns="" id="{EAECD2EE-7BB2-4912-9755-ACA8C9713DC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373086" y="2517458"/>
                <a:ext cx="2536371" cy="679103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ru-RU" sz="3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id="{EAECD2EE-7BB2-4912-9755-ACA8C9713D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373086" y="2517458"/>
                <a:ext cx="2536371" cy="67910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xmlns="" id="{31B7BEE6-3E33-4439-8EBB-0ED68018C5D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ru-RU" dirty="0"/>
                  <a:t>             Уравнение </a:t>
                </a:r>
                <a14:m>
                  <m:oMath xmlns:m="http://schemas.openxmlformats.org/officeDocument/2006/math">
                    <m:r>
                      <a:rPr lang="ru-RU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         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ru-RU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ru-RU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          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b="1" dirty="0"/>
                  <a:t> 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                              </m:t>
                    </m:r>
                    <m:r>
                      <a:rPr lang="ru-RU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id="{31B7BEE6-3E33-4439-8EBB-0ED68018C5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t="-16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Текст 5">
                <a:extLst>
                  <a:ext uri="{FF2B5EF4-FFF2-40B4-BE49-F238E27FC236}">
                    <a16:creationId xmlns:a16="http://schemas.microsoft.com/office/drawing/2014/main" xmlns="" id="{23FB4B1B-DF42-4D6E-BAAB-6F4A0A5DA94F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7674428" y="2517458"/>
                <a:ext cx="2373085" cy="679104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ru-RU" sz="3600" dirty="0"/>
              </a:p>
            </p:txBody>
          </p:sp>
        </mc:Choice>
        <mc:Fallback xmlns="">
          <p:sp>
            <p:nvSpPr>
              <p:cNvPr id="6" name="Текст 5">
                <a:extLst>
                  <a:ext uri="{FF2B5EF4-FFF2-40B4-BE49-F238E27FC236}">
                    <a16:creationId xmlns:a16="http://schemas.microsoft.com/office/drawing/2014/main" id="{23FB4B1B-DF42-4D6E-BAAB-6F4A0A5DA9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7674428" y="2517458"/>
                <a:ext cx="2373085" cy="679104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xmlns="" id="{E0F403D6-5466-4D1B-B220-3539B7F4C221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7276882" y="3311478"/>
                <a:ext cx="3799550" cy="296851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    </a:t>
                </a:r>
                <a:r>
                  <a:rPr lang="ru-RU" dirty="0"/>
                  <a:t>Уравнение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ru-RU" dirty="0"/>
              </a:p>
              <a:p>
                <a:endParaRPr lang="ru-RU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id="{E0F403D6-5466-4D1B-B220-3539B7F4C2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7276882" y="3311478"/>
                <a:ext cx="3799550" cy="2968511"/>
              </a:xfrm>
              <a:blipFill>
                <a:blip r:embed="rId6"/>
                <a:stretch>
                  <a:fillRect t="-16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xmlns="" id="{8E352691-004B-402A-A2C5-DB22105C0A3E}"/>
              </a:ext>
            </a:extLst>
          </p:cNvPr>
          <p:cNvSpPr/>
          <p:nvPr/>
        </p:nvSpPr>
        <p:spPr>
          <a:xfrm rot="8246658">
            <a:off x="3869325" y="1965405"/>
            <a:ext cx="1454983" cy="312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AFECC293-301A-410D-B808-2F000E46E777}"/>
              </a:ext>
            </a:extLst>
          </p:cNvPr>
          <p:cNvSpPr/>
          <p:nvPr/>
        </p:nvSpPr>
        <p:spPr>
          <a:xfrm rot="18985789">
            <a:off x="7444019" y="1425842"/>
            <a:ext cx="305626" cy="1453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C792074D-AF30-4BDD-A9D7-54487D1025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018646"/>
              </p:ext>
            </p:extLst>
          </p:nvPr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7" imgW="126720" imgH="190440" progId="Equation.DSMT4">
                  <p:embed/>
                </p:oleObj>
              </mc:Choice>
              <mc:Fallback>
                <p:oleObj name="Equation" r:id="rId7" imgW="12672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xmlns="" id="{48411D56-DBC9-4B2C-AC13-6DA271F5BC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322987"/>
              </p:ext>
            </p:extLst>
          </p:nvPr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9" imgW="126720" imgH="190440" progId="Equation.DSMT4">
                  <p:embed/>
                </p:oleObj>
              </mc:Choice>
              <mc:Fallback>
                <p:oleObj name="Equation" r:id="rId9" imgW="12672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xmlns="" id="{7BDD3968-F0FB-4B28-9C69-DCC505369E54}"/>
              </a:ext>
            </a:extLst>
          </p:cNvPr>
          <p:cNvSpPr/>
          <p:nvPr/>
        </p:nvSpPr>
        <p:spPr>
          <a:xfrm>
            <a:off x="2291596" y="5474833"/>
            <a:ext cx="257175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xmlns="" id="{468BA49E-BF20-4AC4-93A9-D8F38237C14F}"/>
              </a:ext>
            </a:extLst>
          </p:cNvPr>
          <p:cNvSpPr/>
          <p:nvPr/>
        </p:nvSpPr>
        <p:spPr>
          <a:xfrm>
            <a:off x="4996565" y="5474832"/>
            <a:ext cx="257175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E080C978-F9DB-460E-9B30-529159ED12B4}"/>
              </a:ext>
            </a:extLst>
          </p:cNvPr>
          <p:cNvSpPr/>
          <p:nvPr/>
        </p:nvSpPr>
        <p:spPr>
          <a:xfrm>
            <a:off x="1581149" y="4457219"/>
            <a:ext cx="1685925" cy="18383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BAA5AA87-2C70-4A1B-8CC7-3D968F81ECD4}"/>
              </a:ext>
            </a:extLst>
          </p:cNvPr>
          <p:cNvSpPr/>
          <p:nvPr/>
        </p:nvSpPr>
        <p:spPr>
          <a:xfrm>
            <a:off x="4289500" y="4424269"/>
            <a:ext cx="1685925" cy="18383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xmlns="" id="{E3A38F3F-0083-4D34-8F67-7041B7B84D15}"/>
              </a:ext>
            </a:extLst>
          </p:cNvPr>
          <p:cNvSpPr/>
          <p:nvPr/>
        </p:nvSpPr>
        <p:spPr>
          <a:xfrm rot="8246658">
            <a:off x="2279015" y="3829388"/>
            <a:ext cx="1000637" cy="352487"/>
          </a:xfrm>
          <a:prstGeom prst="rightArrow">
            <a:avLst/>
          </a:prstGeom>
          <a:solidFill>
            <a:schemeClr val="accent1"/>
          </a:solidFill>
          <a:ln>
            <a:gradFill>
              <a:gsLst>
                <a:gs pos="4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xmlns="" id="{883A610F-A492-4017-94DB-A3B67E5CEC98}"/>
              </a:ext>
            </a:extLst>
          </p:cNvPr>
          <p:cNvSpPr/>
          <p:nvPr/>
        </p:nvSpPr>
        <p:spPr>
          <a:xfrm rot="2689192">
            <a:off x="3813420" y="3819903"/>
            <a:ext cx="1000637" cy="3524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xmlns="" id="{8688FE86-02E9-4F49-A8F1-7E717211411F}"/>
              </a:ext>
            </a:extLst>
          </p:cNvPr>
          <p:cNvSpPr/>
          <p:nvPr/>
        </p:nvSpPr>
        <p:spPr>
          <a:xfrm>
            <a:off x="8958657" y="3820886"/>
            <a:ext cx="403058" cy="717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9AEC7846-6118-4B09-BEFD-7D11E106926F}"/>
              </a:ext>
            </a:extLst>
          </p:cNvPr>
          <p:cNvSpPr/>
          <p:nvPr/>
        </p:nvSpPr>
        <p:spPr>
          <a:xfrm>
            <a:off x="7674429" y="4652874"/>
            <a:ext cx="2936422" cy="11927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45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AE9755-C87B-4309-AD7F-E36493E6F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714" y="548640"/>
            <a:ext cx="6477001" cy="1441946"/>
          </a:xfrm>
          <a:noFill/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Решить уравнение 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sz="60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x=</a:t>
            </a:r>
            <a:r>
              <a:rPr lang="en-US" sz="6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60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sz="6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+1</a:t>
            </a:r>
            <a:endParaRPr lang="ru-RU" sz="60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xmlns="" id="{EAECD2EE-7BB2-4912-9755-ACA8C9713DC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196320" y="2712241"/>
                <a:ext cx="2536371" cy="1201149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n-US" sz="3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ru-RU" sz="3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id="{EAECD2EE-7BB2-4912-9755-ACA8C9713D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196320" y="2712241"/>
                <a:ext cx="2536371" cy="1201149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xmlns="" id="{31B7BEE6-3E33-4439-8EBB-0ED68018C5D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dirty="0"/>
                  <a:t>            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</a:t>
                </a:r>
              </a:p>
              <a:p>
                <a:pPr marL="0" indent="0">
                  <a:buNone/>
                </a:pPr>
                <a:r>
                  <a:rPr lang="en-US" dirty="0"/>
                  <a:t>              </a:t>
                </a:r>
                <a:r>
                  <a:rPr lang="ru-RU" dirty="0"/>
                  <a:t>Уравнение </a:t>
                </a:r>
                <a14:m>
                  <m:oMath xmlns:m="http://schemas.openxmlformats.org/officeDocument/2006/math">
                    <m:r>
                      <a:rPr lang="ru-RU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=−7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id="{31B7BEE6-3E33-4439-8EBB-0ED68018C5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Текст 5">
                <a:extLst>
                  <a:ext uri="{FF2B5EF4-FFF2-40B4-BE49-F238E27FC236}">
                    <a16:creationId xmlns:a16="http://schemas.microsoft.com/office/drawing/2014/main" xmlns="" id="{23FB4B1B-DF42-4D6E-BAAB-6F4A0A5DA94F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7661304" y="2691026"/>
                <a:ext cx="2373085" cy="1205976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ru-RU" sz="3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ru-RU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6" name="Текст 5">
                <a:extLst>
                  <a:ext uri="{FF2B5EF4-FFF2-40B4-BE49-F238E27FC236}">
                    <a16:creationId xmlns:a16="http://schemas.microsoft.com/office/drawing/2014/main" id="{23FB4B1B-DF42-4D6E-BAAB-6F4A0A5DA9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7661304" y="2691026"/>
                <a:ext cx="2373085" cy="1205976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xmlns="" id="{E0F403D6-5466-4D1B-B220-3539B7F4C221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7276882" y="3311478"/>
                <a:ext cx="3799550" cy="29685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      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</a:t>
                </a: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id="{E0F403D6-5466-4D1B-B220-3539B7F4C2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7276882" y="3311478"/>
                <a:ext cx="3799550" cy="2968511"/>
              </a:xfr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xmlns="" id="{8E352691-004B-402A-A2C5-DB22105C0A3E}"/>
              </a:ext>
            </a:extLst>
          </p:cNvPr>
          <p:cNvSpPr/>
          <p:nvPr/>
        </p:nvSpPr>
        <p:spPr>
          <a:xfrm rot="8246658">
            <a:off x="3924312" y="2106599"/>
            <a:ext cx="714926" cy="4382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AFECC293-301A-410D-B808-2F000E46E777}"/>
              </a:ext>
            </a:extLst>
          </p:cNvPr>
          <p:cNvSpPr/>
          <p:nvPr/>
        </p:nvSpPr>
        <p:spPr>
          <a:xfrm rot="18985789">
            <a:off x="7536600" y="1996673"/>
            <a:ext cx="406642" cy="6529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C792074D-AF30-4BDD-A9D7-54487D1025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7" imgW="126720" imgH="190440" progId="Equation.DSMT4">
                  <p:embed/>
                </p:oleObj>
              </mc:Choice>
              <mc:Fallback>
                <p:oleObj name="Equation" r:id="rId7" imgW="126720" imgH="190440" progId="Equation.DSMT4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xmlns="" id="{C792074D-AF30-4BDD-A9D7-54487D1025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xmlns="" id="{48411D56-DBC9-4B2C-AC13-6DA271F5BC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9" imgW="126720" imgH="190440" progId="Equation.DSMT4">
                  <p:embed/>
                </p:oleObj>
              </mc:Choice>
              <mc:Fallback>
                <p:oleObj name="Equation" r:id="rId9" imgW="126720" imgH="190440" progId="Equation.DSMT4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xmlns="" id="{48411D56-DBC9-4B2C-AC13-6DA271F5BC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xmlns="" id="{468BA49E-BF20-4AC4-93A9-D8F38237C14F}"/>
              </a:ext>
            </a:extLst>
          </p:cNvPr>
          <p:cNvSpPr/>
          <p:nvPr/>
        </p:nvSpPr>
        <p:spPr>
          <a:xfrm>
            <a:off x="3455859" y="4729959"/>
            <a:ext cx="257175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BAA5AA87-2C70-4A1B-8CC7-3D968F81ECD4}"/>
              </a:ext>
            </a:extLst>
          </p:cNvPr>
          <p:cNvSpPr/>
          <p:nvPr/>
        </p:nvSpPr>
        <p:spPr>
          <a:xfrm>
            <a:off x="2748393" y="5054089"/>
            <a:ext cx="1685925" cy="8489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xmlns="" id="{8688FE86-02E9-4F49-A8F1-7E717211411F}"/>
              </a:ext>
            </a:extLst>
          </p:cNvPr>
          <p:cNvSpPr/>
          <p:nvPr/>
        </p:nvSpPr>
        <p:spPr>
          <a:xfrm>
            <a:off x="8880503" y="4099768"/>
            <a:ext cx="339697" cy="584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9AEC7846-6118-4B09-BEFD-7D11E106926F}"/>
              </a:ext>
            </a:extLst>
          </p:cNvPr>
          <p:cNvSpPr/>
          <p:nvPr/>
        </p:nvSpPr>
        <p:spPr>
          <a:xfrm>
            <a:off x="7679245" y="4795733"/>
            <a:ext cx="2936422" cy="11927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xmlns="" id="{4DCBC295-8946-49ED-A9C3-93655CB342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04881" y="6131487"/>
                <a:ext cx="7274253" cy="6072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b">
                <a:noAutofit/>
              </a:bodyPr>
              <a:lstStyle>
                <a:lvl1pPr marL="0" indent="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b="1" kern="1200" cap="none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Ответ:</m:t>
                    </m:r>
                  </m:oMath>
                </a14:m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ru-RU" b="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при</a:t>
                </a:r>
                <a:r>
                  <a:rPr lang="ru-RU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+4</m:t>
                        </m:r>
                      </m:den>
                    </m:f>
                  </m:oMath>
                </a14:m>
                <a:endPara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id="{4DCBC295-8946-49ED-A9C3-93655CB34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881" y="6131487"/>
                <a:ext cx="7274253" cy="607231"/>
              </a:xfrm>
              <a:prstGeom prst="rect">
                <a:avLst/>
              </a:prstGeom>
              <a:blipFill>
                <a:blip r:embed="rId10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0146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AE9755-C87B-4309-AD7F-E36493E6F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714" y="548640"/>
            <a:ext cx="6477001" cy="1441946"/>
          </a:xfrm>
          <a:noFill/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5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Решить уравнение 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sz="60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x=</a:t>
            </a:r>
            <a:r>
              <a:rPr lang="en-US" sz="6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60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a-</a:t>
            </a:r>
            <a:r>
              <a:rPr lang="en-US" sz="6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  <a:endParaRPr lang="ru-RU" sz="60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xmlns="" id="{EAECD2EE-7BB2-4912-9755-ACA8C9713DC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196320" y="2712241"/>
                <a:ext cx="2536371" cy="1201149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n-US" sz="3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ru-RU" sz="3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id="{EAECD2EE-7BB2-4912-9755-ACA8C9713D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196320" y="2712241"/>
                <a:ext cx="2536371" cy="1201149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xmlns="" id="{31B7BEE6-3E33-4439-8EBB-0ED68018C5D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dirty="0"/>
                  <a:t>            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</a:t>
                </a:r>
              </a:p>
              <a:p>
                <a:pPr marL="0" indent="0">
                  <a:buNone/>
                </a:pPr>
                <a:r>
                  <a:rPr lang="en-US" dirty="0"/>
                  <a:t>              </a:t>
                </a:r>
                <a:r>
                  <a:rPr lang="ru-RU" dirty="0"/>
                  <a:t>Уравнение </a:t>
                </a:r>
                <a14:m>
                  <m:oMath xmlns:m="http://schemas.openxmlformats.org/officeDocument/2006/math">
                    <m:r>
                      <a:rPr lang="ru-RU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                       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800" dirty="0"/>
                  <a:t>ℝ</a:t>
                </a:r>
              </a:p>
            </p:txBody>
          </p:sp>
        </mc:Choice>
        <mc:Fallback xmlns="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id="{31B7BEE6-3E33-4439-8EBB-0ED68018C5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Текст 5">
                <a:extLst>
                  <a:ext uri="{FF2B5EF4-FFF2-40B4-BE49-F238E27FC236}">
                    <a16:creationId xmlns:a16="http://schemas.microsoft.com/office/drawing/2014/main" xmlns="" id="{23FB4B1B-DF42-4D6E-BAAB-6F4A0A5DA94F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7661304" y="2691026"/>
                <a:ext cx="2373085" cy="1205976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36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36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Текст 5">
                <a:extLst>
                  <a:ext uri="{FF2B5EF4-FFF2-40B4-BE49-F238E27FC236}">
                    <a16:creationId xmlns:a16="http://schemas.microsoft.com/office/drawing/2014/main" id="{23FB4B1B-DF42-4D6E-BAAB-6F4A0A5DA9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7661304" y="2691026"/>
                <a:ext cx="2373085" cy="1205976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xmlns="" id="{E0F403D6-5466-4D1B-B220-3539B7F4C221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7276882" y="3311478"/>
                <a:ext cx="3799550" cy="29685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          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</a:t>
                </a: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id="{E0F403D6-5466-4D1B-B220-3539B7F4C2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7276882" y="3311478"/>
                <a:ext cx="3799550" cy="2968511"/>
              </a:xfr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xmlns="" id="{8E352691-004B-402A-A2C5-DB22105C0A3E}"/>
              </a:ext>
            </a:extLst>
          </p:cNvPr>
          <p:cNvSpPr/>
          <p:nvPr/>
        </p:nvSpPr>
        <p:spPr>
          <a:xfrm rot="8246658">
            <a:off x="3924312" y="2106599"/>
            <a:ext cx="714926" cy="4382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AFECC293-301A-410D-B808-2F000E46E777}"/>
              </a:ext>
            </a:extLst>
          </p:cNvPr>
          <p:cNvSpPr/>
          <p:nvPr/>
        </p:nvSpPr>
        <p:spPr>
          <a:xfrm rot="18985789">
            <a:off x="7536600" y="1996673"/>
            <a:ext cx="406642" cy="6529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C792074D-AF30-4BDD-A9D7-54487D1025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7" imgW="126720" imgH="190440" progId="Equation.DSMT4">
                  <p:embed/>
                </p:oleObj>
              </mc:Choice>
              <mc:Fallback>
                <p:oleObj name="Equation" r:id="rId7" imgW="126720" imgH="190440" progId="Equation.DSMT4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xmlns="" id="{C792074D-AF30-4BDD-A9D7-54487D1025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xmlns="" id="{48411D56-DBC9-4B2C-AC13-6DA271F5BC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9" imgW="126720" imgH="190440" progId="Equation.DSMT4">
                  <p:embed/>
                </p:oleObj>
              </mc:Choice>
              <mc:Fallback>
                <p:oleObj name="Equation" r:id="rId9" imgW="126720" imgH="190440" progId="Equation.DSMT4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xmlns="" id="{48411D56-DBC9-4B2C-AC13-6DA271F5BC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xmlns="" id="{468BA49E-BF20-4AC4-93A9-D8F38237C14F}"/>
              </a:ext>
            </a:extLst>
          </p:cNvPr>
          <p:cNvSpPr/>
          <p:nvPr/>
        </p:nvSpPr>
        <p:spPr>
          <a:xfrm>
            <a:off x="3455859" y="4729959"/>
            <a:ext cx="257175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BAA5AA87-2C70-4A1B-8CC7-3D968F81ECD4}"/>
              </a:ext>
            </a:extLst>
          </p:cNvPr>
          <p:cNvSpPr/>
          <p:nvPr/>
        </p:nvSpPr>
        <p:spPr>
          <a:xfrm>
            <a:off x="2741483" y="5185103"/>
            <a:ext cx="1685925" cy="8489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xmlns="" id="{8688FE86-02E9-4F49-A8F1-7E717211411F}"/>
              </a:ext>
            </a:extLst>
          </p:cNvPr>
          <p:cNvSpPr/>
          <p:nvPr/>
        </p:nvSpPr>
        <p:spPr>
          <a:xfrm>
            <a:off x="8880503" y="4099768"/>
            <a:ext cx="339697" cy="584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9AEC7846-6118-4B09-BEFD-7D11E106926F}"/>
              </a:ext>
            </a:extLst>
          </p:cNvPr>
          <p:cNvSpPr/>
          <p:nvPr/>
        </p:nvSpPr>
        <p:spPr>
          <a:xfrm>
            <a:off x="7679245" y="4729959"/>
            <a:ext cx="2936422" cy="67300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xmlns="" id="{4DCBC295-8946-49ED-A9C3-93655CB342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04882" y="6131487"/>
                <a:ext cx="6363862" cy="6072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b">
                <a:noAutofit/>
              </a:bodyPr>
              <a:lstStyle>
                <a:lvl1pPr marL="0" indent="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b="1" kern="1200" cap="none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Ответ:</m:t>
                    </m:r>
                  </m:oMath>
                </a14:m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=2⇒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m:rPr>
                        <m:nor/>
                      </m:rPr>
                      <a:rPr lang="en-US" dirty="0"/>
                      <m:t>ℝ</m:t>
                    </m:r>
                    <m:r>
                      <a:rPr lang="en-US" b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при</a:t>
                </a:r>
                <a:r>
                  <a:rPr lang="ru-RU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id="{4DCBC295-8946-49ED-A9C3-93655CB34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882" y="6131487"/>
                <a:ext cx="6363862" cy="607231"/>
              </a:xfrm>
              <a:prstGeom prst="rect">
                <a:avLst/>
              </a:prstGeom>
              <a:blipFill>
                <a:blip r:embed="rId10"/>
                <a:stretch>
                  <a:fillRect l="-96" b="-217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677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xmlns="" id="{EBAE9755-C87B-4309-AD7F-E36493E6FDC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884714" y="548640"/>
                <a:ext cx="6477001" cy="1441946"/>
              </a:xfrm>
              <a:noFill/>
              <a:ln w="2857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ru-RU" sz="6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Решить уравнение </a:t>
                </a:r>
                <a:r>
                  <a:rPr lang="en-US" sz="6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6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a+</a:t>
                </a:r>
                <a:r>
                  <a:rPr lang="en-US" sz="6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en-US" sz="60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x=</a:t>
                </a:r>
                <a:r>
                  <a:rPr lang="en-US" sz="6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6000" i="1" dirty="0" smtClean="0"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6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6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60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6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60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</a:t>
                </a:r>
                <a:endParaRPr lang="ru-RU" sz="6000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EBAE9755-C87B-4309-AD7F-E36493E6FD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884714" y="548640"/>
                <a:ext cx="6477001" cy="1441946"/>
              </a:xfrm>
              <a:blipFill>
                <a:blip r:embed="rId3"/>
                <a:stretch>
                  <a:fillRect t="-21074" r="-655" b="-28099"/>
                </a:stretch>
              </a:blipFill>
              <a:ln w="2857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xmlns="" id="{EAECD2EE-7BB2-4912-9755-ACA8C9713DC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196320" y="2712241"/>
                <a:ext cx="2536371" cy="1201149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n-US" sz="3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ru-RU" sz="3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id="{EAECD2EE-7BB2-4912-9755-ACA8C9713D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196320" y="2712241"/>
                <a:ext cx="2536371" cy="1201149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xmlns="" id="{31B7BEE6-3E33-4439-8EBB-0ED68018C5D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dirty="0"/>
                  <a:t>            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</a:t>
                </a:r>
              </a:p>
              <a:p>
                <a:pPr marL="0" indent="0">
                  <a:buNone/>
                </a:pPr>
                <a:r>
                  <a:rPr lang="en-US" dirty="0"/>
                  <a:t>              </a:t>
                </a:r>
                <a:r>
                  <a:rPr lang="ru-RU" dirty="0"/>
                  <a:t>Уравнение </a:t>
                </a:r>
                <a14:m>
                  <m:oMath xmlns:m="http://schemas.openxmlformats.org/officeDocument/2006/math">
                    <m:r>
                      <a:rPr lang="ru-RU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                       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800" dirty="0"/>
                  <a:t>ℝ</a:t>
                </a:r>
              </a:p>
            </p:txBody>
          </p:sp>
        </mc:Choice>
        <mc:Fallback xmlns="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id="{31B7BEE6-3E33-4439-8EBB-0ED68018C5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Текст 5">
                <a:extLst>
                  <a:ext uri="{FF2B5EF4-FFF2-40B4-BE49-F238E27FC236}">
                    <a16:creationId xmlns:a16="http://schemas.microsoft.com/office/drawing/2014/main" xmlns="" id="{23FB4B1B-DF42-4D6E-BAAB-6F4A0A5DA94F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7661304" y="2691026"/>
                <a:ext cx="2373085" cy="1205976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36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36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Текст 5">
                <a:extLst>
                  <a:ext uri="{FF2B5EF4-FFF2-40B4-BE49-F238E27FC236}">
                    <a16:creationId xmlns:a16="http://schemas.microsoft.com/office/drawing/2014/main" id="{23FB4B1B-DF42-4D6E-BAAB-6F4A0A5DA9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7661304" y="2691026"/>
                <a:ext cx="2373085" cy="1205976"/>
              </a:xfr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xmlns="" id="{E0F403D6-5466-4D1B-B220-3539B7F4C221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7276882" y="3311478"/>
                <a:ext cx="3799550" cy="29685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          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</a:t>
                </a: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Объект 6">
                <a:extLst>
                  <a:ext uri="{FF2B5EF4-FFF2-40B4-BE49-F238E27FC236}">
                    <a16:creationId xmlns:a16="http://schemas.microsoft.com/office/drawing/2014/main" id="{E0F403D6-5466-4D1B-B220-3539B7F4C2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7276882" y="3311478"/>
                <a:ext cx="3799550" cy="2968511"/>
              </a:xfr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xmlns="" id="{8E352691-004B-402A-A2C5-DB22105C0A3E}"/>
              </a:ext>
            </a:extLst>
          </p:cNvPr>
          <p:cNvSpPr/>
          <p:nvPr/>
        </p:nvSpPr>
        <p:spPr>
          <a:xfrm rot="8246658">
            <a:off x="3924312" y="2106599"/>
            <a:ext cx="714926" cy="4382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AFECC293-301A-410D-B808-2F000E46E777}"/>
              </a:ext>
            </a:extLst>
          </p:cNvPr>
          <p:cNvSpPr/>
          <p:nvPr/>
        </p:nvSpPr>
        <p:spPr>
          <a:xfrm rot="18985789">
            <a:off x="7536600" y="1996673"/>
            <a:ext cx="406642" cy="6529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C792074D-AF30-4BDD-A9D7-54487D1025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8" imgW="126720" imgH="190440" progId="Equation.DSMT4">
                  <p:embed/>
                </p:oleObj>
              </mc:Choice>
              <mc:Fallback>
                <p:oleObj name="Equation" r:id="rId8" imgW="126720" imgH="190440" progId="Equation.DSMT4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xmlns="" id="{C792074D-AF30-4BDD-A9D7-54487D1025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xmlns="" id="{48411D56-DBC9-4B2C-AC13-6DA271F5BC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10" imgW="126720" imgH="190440" progId="Equation.DSMT4">
                  <p:embed/>
                </p:oleObj>
              </mc:Choice>
              <mc:Fallback>
                <p:oleObj name="Equation" r:id="rId10" imgW="126720" imgH="190440" progId="Equation.DSMT4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xmlns="" id="{48411D56-DBC9-4B2C-AC13-6DA271F5BC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xmlns="" id="{468BA49E-BF20-4AC4-93A9-D8F38237C14F}"/>
              </a:ext>
            </a:extLst>
          </p:cNvPr>
          <p:cNvSpPr/>
          <p:nvPr/>
        </p:nvSpPr>
        <p:spPr>
          <a:xfrm>
            <a:off x="3455859" y="4729959"/>
            <a:ext cx="257175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BAA5AA87-2C70-4A1B-8CC7-3D968F81ECD4}"/>
              </a:ext>
            </a:extLst>
          </p:cNvPr>
          <p:cNvSpPr/>
          <p:nvPr/>
        </p:nvSpPr>
        <p:spPr>
          <a:xfrm>
            <a:off x="2741483" y="5185103"/>
            <a:ext cx="1685925" cy="8489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xmlns="" id="{8688FE86-02E9-4F49-A8F1-7E717211411F}"/>
              </a:ext>
            </a:extLst>
          </p:cNvPr>
          <p:cNvSpPr/>
          <p:nvPr/>
        </p:nvSpPr>
        <p:spPr>
          <a:xfrm>
            <a:off x="8880503" y="4099768"/>
            <a:ext cx="339697" cy="584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9AEC7846-6118-4B09-BEFD-7D11E106926F}"/>
              </a:ext>
            </a:extLst>
          </p:cNvPr>
          <p:cNvSpPr/>
          <p:nvPr/>
        </p:nvSpPr>
        <p:spPr>
          <a:xfrm>
            <a:off x="7511143" y="4729959"/>
            <a:ext cx="3352800" cy="12059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xmlns="" id="{4DCBC295-8946-49ED-A9C3-93655CB342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04881" y="6131487"/>
                <a:ext cx="6723089" cy="6072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b">
                <a:noAutofit/>
              </a:bodyPr>
              <a:lstStyle>
                <a:lvl1pPr marL="0" indent="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b="1" kern="1200" cap="none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Ответ:</m:t>
                    </m:r>
                  </m:oMath>
                </a14:m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=−1⇒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m:rPr>
                        <m:nor/>
                      </m:rPr>
                      <a:rPr lang="en-US" dirty="0"/>
                      <m:t>ℝ</m:t>
                    </m:r>
                    <m:r>
                      <a:rPr lang="en-US" b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при</a:t>
                </a:r>
                <a:r>
                  <a:rPr lang="ru-RU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id="{4DCBC295-8946-49ED-A9C3-93655CB34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881" y="6131487"/>
                <a:ext cx="6723089" cy="607231"/>
              </a:xfrm>
              <a:prstGeom prst="rect">
                <a:avLst/>
              </a:prstGeom>
              <a:blipFill>
                <a:blip r:embed="rId11"/>
                <a:stretch>
                  <a:fillRect l="-90" b="-217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64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xmlns="" id="{EBAE9755-C87B-4309-AD7F-E36493E6FDC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884714" y="548640"/>
                <a:ext cx="6477001" cy="1441946"/>
              </a:xfrm>
              <a:noFill/>
              <a:ln w="2857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>
                <a:normAutofit/>
              </a:bodyPr>
              <a:lstStyle/>
              <a:p>
                <a:pPr algn="ctr"/>
                <a:r>
                  <a:rPr lang="ru-RU" sz="4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Решить уравнение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48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8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8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n-US" sz="4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4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4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4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</m:t>
                    </m:r>
                  </m:oMath>
                </a14:m>
                <a:endParaRPr lang="ru-RU" sz="4800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EBAE9755-C87B-4309-AD7F-E36493E6FD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884714" y="548640"/>
                <a:ext cx="6477001" cy="1441946"/>
              </a:xfrm>
              <a:blipFill>
                <a:blip r:embed="rId3"/>
                <a:stretch>
                  <a:fillRect t="-11983"/>
                </a:stretch>
              </a:blipFill>
              <a:ln w="2857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xmlns="" id="{EAECD2EE-7BB2-4912-9755-ACA8C9713DC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290910" y="2630019"/>
                <a:ext cx="3573451" cy="1243124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n-US" sz="3200" b="1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ru-RU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или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ru-RU" sz="3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id="{EAECD2EE-7BB2-4912-9755-ACA8C9713D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290910" y="2630019"/>
                <a:ext cx="3573451" cy="1243124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E0F403D6-5466-4D1B-B220-3539B7F4C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276883" y="5981571"/>
            <a:ext cx="3799550" cy="2968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endParaRPr lang="ru-RU" dirty="0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xmlns="" id="{8E352691-004B-402A-A2C5-DB22105C0A3E}"/>
              </a:ext>
            </a:extLst>
          </p:cNvPr>
          <p:cNvSpPr/>
          <p:nvPr/>
        </p:nvSpPr>
        <p:spPr>
          <a:xfrm rot="8246658">
            <a:off x="3924312" y="2106599"/>
            <a:ext cx="714926" cy="4382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AFECC293-301A-410D-B808-2F000E46E777}"/>
              </a:ext>
            </a:extLst>
          </p:cNvPr>
          <p:cNvSpPr/>
          <p:nvPr/>
        </p:nvSpPr>
        <p:spPr>
          <a:xfrm rot="18985789">
            <a:off x="7536600" y="1996673"/>
            <a:ext cx="406642" cy="6529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C792074D-AF30-4BDD-A9D7-54487D1025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5" imgW="126720" imgH="190440" progId="Equation.DSMT4">
                  <p:embed/>
                </p:oleObj>
              </mc:Choice>
              <mc:Fallback>
                <p:oleObj name="Equation" r:id="rId5" imgW="126720" imgH="190440" progId="Equation.DSMT4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xmlns="" id="{C792074D-AF30-4BDD-A9D7-54487D1025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xmlns="" id="{48411D56-DBC9-4B2C-AC13-6DA271F5BC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7" imgW="126720" imgH="190440" progId="Equation.DSMT4">
                  <p:embed/>
                </p:oleObj>
              </mc:Choice>
              <mc:Fallback>
                <p:oleObj name="Equation" r:id="rId7" imgW="126720" imgH="190440" progId="Equation.DSMT4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xmlns="" id="{48411D56-DBC9-4B2C-AC13-6DA271F5BC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xmlns="" id="{8688FE86-02E9-4F49-A8F1-7E717211411F}"/>
              </a:ext>
            </a:extLst>
          </p:cNvPr>
          <p:cNvSpPr/>
          <p:nvPr/>
        </p:nvSpPr>
        <p:spPr>
          <a:xfrm>
            <a:off x="8773185" y="3952988"/>
            <a:ext cx="328811" cy="382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xmlns="" id="{4DCBC295-8946-49ED-A9C3-93655CB342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70270" y="6005744"/>
                <a:ext cx="7908073" cy="6072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b">
                <a:noAutofit/>
              </a:bodyPr>
              <a:lstStyle>
                <a:lvl1pPr marL="0" indent="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b="1" kern="1200" cap="none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Ответ:</m:t>
                    </m:r>
                  </m:oMath>
                </a14:m>
                <a:r>
                  <a:rPr lang="ru-RU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</a:t>
                </a:r>
                <a:r>
                  <a:rPr lang="en-US" sz="20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=1⇒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ru-RU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при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=−1⇒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000" b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при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≠±1</m:t>
                    </m:r>
                  </m:oMath>
                </a14:m>
                <a:r>
                  <a:rPr lang="ru-RU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ru-RU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id="{4DCBC295-8946-49ED-A9C3-93655CB34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270" y="6005744"/>
                <a:ext cx="7908073" cy="607231"/>
              </a:xfrm>
              <a:prstGeom prst="rect">
                <a:avLst/>
              </a:prstGeom>
              <a:blipFill>
                <a:blip r:embed="rId8"/>
                <a:stretch>
                  <a:fillRect b="-49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Объект 4">
                <a:extLst>
                  <a:ext uri="{FF2B5EF4-FFF2-40B4-BE49-F238E27FC236}">
                    <a16:creationId xmlns:a16="http://schemas.microsoft.com/office/drawing/2014/main" xmlns="" id="{806E1A19-99D2-4798-BE48-BC42EFE14E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8991" y="4143269"/>
                <a:ext cx="1585655" cy="1724131"/>
              </a:xfrm>
              <a:prstGeom prst="rect">
                <a:avLst/>
              </a:prstGeom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</a:t>
                </a:r>
                <a:endParaRPr lang="en-US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200" b="0" dirty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200" b="0" dirty="0"/>
                  <a:t>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sz="2200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6" name="Объект 4">
                <a:extLst>
                  <a:ext uri="{FF2B5EF4-FFF2-40B4-BE49-F238E27FC236}">
                    <a16:creationId xmlns:a16="http://schemas.microsoft.com/office/drawing/2014/main" id="{806E1A19-99D2-4798-BE48-BC42EFE14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91" y="4143269"/>
                <a:ext cx="1585655" cy="1724131"/>
              </a:xfrm>
              <a:prstGeom prst="rect">
                <a:avLst/>
              </a:prstGeom>
              <a:blipFill>
                <a:blip r:embed="rId9"/>
                <a:stretch>
                  <a:fillRect l="-4580"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Объект 4">
                <a:extLst>
                  <a:ext uri="{FF2B5EF4-FFF2-40B4-BE49-F238E27FC236}">
                    <a16:creationId xmlns:a16="http://schemas.microsoft.com/office/drawing/2014/main" xmlns="" id="{0085CA57-F705-420E-A26B-99E45D3140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89046" y="4143269"/>
                <a:ext cx="1702452" cy="1724131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9" name="Объект 4">
                <a:extLst>
                  <a:ext uri="{FF2B5EF4-FFF2-40B4-BE49-F238E27FC236}">
                    <a16:creationId xmlns:a16="http://schemas.microsoft.com/office/drawing/2014/main" id="{0085CA57-F705-420E-A26B-99E45D314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9046" y="4143269"/>
                <a:ext cx="1702452" cy="1724131"/>
              </a:xfrm>
              <a:prstGeom prst="rect">
                <a:avLst/>
              </a:prstGeom>
              <a:blipFill>
                <a:blip r:embed="rId10"/>
                <a:stretch>
                  <a:fillRect l="-427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Текст 3">
                <a:extLst>
                  <a:ext uri="{FF2B5EF4-FFF2-40B4-BE49-F238E27FC236}">
                    <a16:creationId xmlns:a16="http://schemas.microsoft.com/office/drawing/2014/main" xmlns="" id="{1E3E44AA-9486-48EC-9F7D-75C2338B0C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08426" y="2630019"/>
                <a:ext cx="2780179" cy="125057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b">
                <a:noAutofit/>
              </a:bodyPr>
              <a:lstStyle>
                <a:lvl1pPr marL="0" indent="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b="1" kern="1200" cap="none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n-US" sz="3200" b="1" i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≠±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ru-RU" sz="3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Текст 3">
                <a:extLst>
                  <a:ext uri="{FF2B5EF4-FFF2-40B4-BE49-F238E27FC236}">
                    <a16:creationId xmlns:a16="http://schemas.microsoft.com/office/drawing/2014/main" id="{1E3E44AA-9486-48EC-9F7D-75C2338B0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426" y="2630019"/>
                <a:ext cx="2780179" cy="12505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Объект 4">
                <a:extLst>
                  <a:ext uri="{FF2B5EF4-FFF2-40B4-BE49-F238E27FC236}">
                    <a16:creationId xmlns:a16="http://schemas.microsoft.com/office/drawing/2014/main" xmlns="" id="{C78F887D-57AD-4A7A-8AC5-C100B02031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08426" y="4335548"/>
                <a:ext cx="2658330" cy="854615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600" dirty="0"/>
                  <a:t>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US" sz="2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en-US" sz="26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3" name="Объект 4">
                <a:extLst>
                  <a:ext uri="{FF2B5EF4-FFF2-40B4-BE49-F238E27FC236}">
                    <a16:creationId xmlns:a16="http://schemas.microsoft.com/office/drawing/2014/main" id="{C78F887D-57AD-4A7A-8AC5-C100B0203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426" y="4335548"/>
                <a:ext cx="2658330" cy="85461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xmlns="" id="{C82B5F20-10B4-4A0F-8500-2E4A1059CEA5}"/>
              </a:ext>
            </a:extLst>
          </p:cNvPr>
          <p:cNvCxnSpPr>
            <a:endCxn id="16" idx="0"/>
          </p:cNvCxnSpPr>
          <p:nvPr/>
        </p:nvCxnSpPr>
        <p:spPr>
          <a:xfrm flipH="1">
            <a:off x="1401819" y="3880591"/>
            <a:ext cx="1101895" cy="26267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xmlns="" id="{61653B5E-AC75-413F-8BA2-4EF6DBB26CEA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3289046" y="3887281"/>
            <a:ext cx="851226" cy="2559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770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xmlns="" id="{EBAE9755-C87B-4309-AD7F-E36493E6FDC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90588" y="592205"/>
                <a:ext cx="4443412" cy="1001534"/>
              </a:xfrm>
              <a:noFill/>
              <a:ln w="2857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ru-RU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Решить уравнение </a:t>
                </a:r>
                <a:r>
                  <a:rPr lang="en-US" i="1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/>
                </a:r>
                <a:br>
                  <a:rPr lang="en-US" i="1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=9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−6</m:t>
                      </m:r>
                    </m:oMath>
                  </m:oMathPara>
                </a14:m>
                <a:endParaRPr lang="ru-RU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EBAE9755-C87B-4309-AD7F-E36493E6FD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90588" y="592205"/>
                <a:ext cx="4443412" cy="1001534"/>
              </a:xfrm>
              <a:blipFill>
                <a:blip r:embed="rId3"/>
                <a:stretch>
                  <a:fillRect t="-17160"/>
                </a:stretch>
              </a:blipFill>
              <a:ln w="2857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xmlns="" id="{EAECD2EE-7BB2-4912-9755-ACA8C9713DC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290910" y="2630019"/>
                <a:ext cx="3573451" cy="1243124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𝟗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n-US" sz="3200" b="1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ru-RU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или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ru-RU" sz="3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Текст 3">
                <a:extLst>
                  <a:ext uri="{FF2B5EF4-FFF2-40B4-BE49-F238E27FC236}">
                    <a16:creationId xmlns:a16="http://schemas.microsoft.com/office/drawing/2014/main" id="{EAECD2EE-7BB2-4912-9755-ACA8C9713D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290910" y="2630019"/>
                <a:ext cx="3573451" cy="1243124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E0F403D6-5466-4D1B-B220-3539B7F4C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276883" y="5981571"/>
            <a:ext cx="3799550" cy="2968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endParaRPr lang="ru-RU" dirty="0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xmlns="" id="{8E352691-004B-402A-A2C5-DB22105C0A3E}"/>
              </a:ext>
            </a:extLst>
          </p:cNvPr>
          <p:cNvSpPr/>
          <p:nvPr/>
        </p:nvSpPr>
        <p:spPr>
          <a:xfrm rot="8246658">
            <a:off x="3924312" y="2106599"/>
            <a:ext cx="714926" cy="4382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AFECC293-301A-410D-B808-2F000E46E777}"/>
              </a:ext>
            </a:extLst>
          </p:cNvPr>
          <p:cNvSpPr/>
          <p:nvPr/>
        </p:nvSpPr>
        <p:spPr>
          <a:xfrm rot="18985789">
            <a:off x="7536600" y="1996673"/>
            <a:ext cx="406642" cy="6529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C792074D-AF30-4BDD-A9D7-54487D1025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5" imgW="126720" imgH="190440" progId="Equation.DSMT4">
                  <p:embed/>
                </p:oleObj>
              </mc:Choice>
              <mc:Fallback>
                <p:oleObj name="Equation" r:id="rId5" imgW="126720" imgH="190440" progId="Equation.DSMT4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xmlns="" id="{C792074D-AF30-4BDD-A9D7-54487D1025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xmlns="" id="{48411D56-DBC9-4B2C-AC13-6DA271F5BC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8500" y="222250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7" imgW="126720" imgH="190440" progId="Equation.DSMT4">
                  <p:embed/>
                </p:oleObj>
              </mc:Choice>
              <mc:Fallback>
                <p:oleObj name="Equation" r:id="rId7" imgW="126720" imgH="190440" progId="Equation.DSMT4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xmlns="" id="{48411D56-DBC9-4B2C-AC13-6DA271F5BC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8500" y="222250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xmlns="" id="{8688FE86-02E9-4F49-A8F1-7E717211411F}"/>
              </a:ext>
            </a:extLst>
          </p:cNvPr>
          <p:cNvSpPr/>
          <p:nvPr/>
        </p:nvSpPr>
        <p:spPr>
          <a:xfrm>
            <a:off x="8773185" y="3952988"/>
            <a:ext cx="328811" cy="382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xmlns="" id="{4DCBC295-8946-49ED-A9C3-93655CB342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70270" y="6005744"/>
                <a:ext cx="7908073" cy="6072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b">
                <a:noAutofit/>
              </a:bodyPr>
              <a:lstStyle>
                <a:lvl1pPr marL="0" indent="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b="1" kern="1200" cap="none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ru-RU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Ответ:</m:t>
                    </m:r>
                  </m:oMath>
                </a14:m>
                <a:r>
                  <a:rPr lang="ru-RU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</a:t>
                </a:r>
                <a:r>
                  <a:rPr lang="en-US" sz="20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=−3⇒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ru-RU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при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000" b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при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≠±</m:t>
                    </m:r>
                  </m:oMath>
                </a14:m>
                <a:r>
                  <a:rPr lang="en-US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ru-RU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den>
                    </m:f>
                  </m:oMath>
                </a14:m>
                <a:endParaRPr lang="ru-RU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Текст 3">
                <a:extLst>
                  <a:ext uri="{FF2B5EF4-FFF2-40B4-BE49-F238E27FC236}">
                    <a16:creationId xmlns:a16="http://schemas.microsoft.com/office/drawing/2014/main" id="{4DCBC295-8946-49ED-A9C3-93655CB34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270" y="6005744"/>
                <a:ext cx="7908073" cy="607231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Объект 4">
                <a:extLst>
                  <a:ext uri="{FF2B5EF4-FFF2-40B4-BE49-F238E27FC236}">
                    <a16:creationId xmlns:a16="http://schemas.microsoft.com/office/drawing/2014/main" xmlns="" id="{806E1A19-99D2-4798-BE48-BC42EFE14E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8991" y="4143269"/>
                <a:ext cx="1585655" cy="1724131"/>
              </a:xfrm>
              <a:prstGeom prst="rect">
                <a:avLst/>
              </a:prstGeom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</a:t>
                </a:r>
                <a:endParaRPr lang="en-US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=−12</m:t>
                      </m:r>
                    </m:oMath>
                  </m:oMathPara>
                </a14:m>
                <a:endParaRPr lang="en-US" sz="2200" dirty="0"/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2200" b="0" dirty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200" b="0" dirty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sz="2200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6" name="Объект 4">
                <a:extLst>
                  <a:ext uri="{FF2B5EF4-FFF2-40B4-BE49-F238E27FC236}">
                    <a16:creationId xmlns:a16="http://schemas.microsoft.com/office/drawing/2014/main" id="{806E1A19-99D2-4798-BE48-BC42EFE14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91" y="4143269"/>
                <a:ext cx="1585655" cy="1724131"/>
              </a:xfrm>
              <a:prstGeom prst="rect">
                <a:avLst/>
              </a:prstGeom>
              <a:blipFill>
                <a:blip r:embed="rId9"/>
                <a:stretch>
                  <a:fillRect l="-382" r="-382"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Объект 4">
                <a:extLst>
                  <a:ext uri="{FF2B5EF4-FFF2-40B4-BE49-F238E27FC236}">
                    <a16:creationId xmlns:a16="http://schemas.microsoft.com/office/drawing/2014/main" xmlns="" id="{0085CA57-F705-420E-A26B-99E45D3140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89046" y="4143269"/>
                <a:ext cx="1702452" cy="1724131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2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     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</a:t>
                </a:r>
                <a:endParaRPr lang="en-US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2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200" dirty="0"/>
              </a:p>
              <a:p>
                <a:pPr marL="0" indent="0" algn="ctr">
                  <a:buNone/>
                </a:pP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200" dirty="0"/>
                  <a:t>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2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9" name="Объект 4">
                <a:extLst>
                  <a:ext uri="{FF2B5EF4-FFF2-40B4-BE49-F238E27FC236}">
                    <a16:creationId xmlns:a16="http://schemas.microsoft.com/office/drawing/2014/main" id="{0085CA57-F705-420E-A26B-99E45D314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9046" y="4143269"/>
                <a:ext cx="1702452" cy="1724131"/>
              </a:xfrm>
              <a:prstGeom prst="rect">
                <a:avLst/>
              </a:prstGeom>
              <a:blipFill>
                <a:blip r:embed="rId10"/>
                <a:stretch>
                  <a:fillRect t="-1754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Текст 3">
                <a:extLst>
                  <a:ext uri="{FF2B5EF4-FFF2-40B4-BE49-F238E27FC236}">
                    <a16:creationId xmlns:a16="http://schemas.microsoft.com/office/drawing/2014/main" xmlns="" id="{1E3E44AA-9486-48EC-9F7D-75C2338B0C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08426" y="2630019"/>
                <a:ext cx="2780179" cy="125057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 anchor="b">
                <a:noAutofit/>
              </a:bodyPr>
              <a:lstStyle>
                <a:lvl1pPr marL="0" indent="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b="1" kern="1200" cap="none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32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𝟗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en-US" sz="3200" b="1" i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≠±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ru-RU" sz="3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Текст 3">
                <a:extLst>
                  <a:ext uri="{FF2B5EF4-FFF2-40B4-BE49-F238E27FC236}">
                    <a16:creationId xmlns:a16="http://schemas.microsoft.com/office/drawing/2014/main" id="{1E3E44AA-9486-48EC-9F7D-75C2338B0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426" y="2630019"/>
                <a:ext cx="2780179" cy="12505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Объект 4">
                <a:extLst>
                  <a:ext uri="{FF2B5EF4-FFF2-40B4-BE49-F238E27FC236}">
                    <a16:creationId xmlns:a16="http://schemas.microsoft.com/office/drawing/2014/main" xmlns="" id="{C78F887D-57AD-4A7A-8AC5-C100B02031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08426" y="4335548"/>
                <a:ext cx="2658330" cy="854615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600" dirty="0"/>
                  <a:t>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num>
                      <m:den>
                        <m:sSup>
                          <m:sSupPr>
                            <m:ctrlPr>
                              <a:rPr lang="en-US" sz="2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den>
                    </m:f>
                  </m:oMath>
                </a14:m>
                <a:endParaRPr lang="en-US" sz="26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3" name="Объект 4">
                <a:extLst>
                  <a:ext uri="{FF2B5EF4-FFF2-40B4-BE49-F238E27FC236}">
                    <a16:creationId xmlns:a16="http://schemas.microsoft.com/office/drawing/2014/main" id="{C78F887D-57AD-4A7A-8AC5-C100B0203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426" y="4335548"/>
                <a:ext cx="2658330" cy="85461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xmlns="" id="{C82B5F20-10B4-4A0F-8500-2E4A1059CEA5}"/>
              </a:ext>
            </a:extLst>
          </p:cNvPr>
          <p:cNvCxnSpPr>
            <a:endCxn id="16" idx="0"/>
          </p:cNvCxnSpPr>
          <p:nvPr/>
        </p:nvCxnSpPr>
        <p:spPr>
          <a:xfrm flipH="1">
            <a:off x="1401819" y="3880591"/>
            <a:ext cx="1101895" cy="26267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xmlns="" id="{61653B5E-AC75-413F-8BA2-4EF6DBB26CEA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3289046" y="3887281"/>
            <a:ext cx="851226" cy="2559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xmlns="" id="{BA06F66D-C55D-41D0-B9F0-5A5D728D4533}"/>
              </a:ext>
            </a:extLst>
          </p:cNvPr>
          <p:cNvSpPr/>
          <p:nvPr/>
        </p:nvSpPr>
        <p:spPr>
          <a:xfrm>
            <a:off x="5747657" y="951457"/>
            <a:ext cx="696686" cy="322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Заголовок 1">
                <a:extLst>
                  <a:ext uri="{FF2B5EF4-FFF2-40B4-BE49-F238E27FC236}">
                    <a16:creationId xmlns:a16="http://schemas.microsoft.com/office/drawing/2014/main" xmlns="" id="{2DCA8006-B109-4549-A3D3-547B36D69B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58000" y="577995"/>
                <a:ext cx="4443412" cy="1001534"/>
              </a:xfrm>
              <a:prstGeom prst="rect">
                <a:avLst/>
              </a:prstGeom>
              <a:noFill/>
              <a:ln w="2857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i="1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−9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−6</m:t>
                      </m:r>
                    </m:oMath>
                  </m:oMathPara>
                </a14:m>
                <a:endParaRPr lang="ru-RU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Заголовок 1">
                <a:extLst>
                  <a:ext uri="{FF2B5EF4-FFF2-40B4-BE49-F238E27FC236}">
                    <a16:creationId xmlns:a16="http://schemas.microsoft.com/office/drawing/2014/main" id="{2DCA8006-B109-4549-A3D3-547B36D69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577995"/>
                <a:ext cx="4443412" cy="100153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5500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856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2">
                <a:extLst>
                  <a:ext uri="{FF2B5EF4-FFF2-40B4-BE49-F238E27FC236}">
                    <a16:creationId xmlns:a16="http://schemas.microsoft.com/office/drawing/2014/main" xmlns="" id="{1CB14ACD-278A-4C43-90FF-61DAE81C71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5568" y="674914"/>
                <a:ext cx="10168128" cy="5497286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Решите уравнения с параметром:</a:t>
                </a:r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en-US" b="0" dirty="0"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+4)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ru-RU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ru-RU" b="0" dirty="0">
                  <a:cs typeface="Times New Roman" panose="02020603050405020304" pitchFamily="18" charset="0"/>
                </a:endParaRPr>
              </a:p>
              <a:p>
                <a:pPr marL="514350" indent="-514350" algn="just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ru-RU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</m:t>
                    </m:r>
                    <m:r>
                      <a:rPr lang="ru-RU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 algn="just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−6</m:t>
                    </m:r>
                    <m:r>
                      <a:rPr lang="ru-RU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 algn="just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ru-RU" b="0" i="1" dirty="0" smtClean="0"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ru-RU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7−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d>
                    <m:d>
                      <m:dPr>
                        <m:ctrlPr>
                          <a:rPr lang="en-US" b="0" i="1" dirty="0" smtClean="0"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−7</m:t>
                    </m:r>
                    <m:r>
                      <a:rPr lang="ru-RU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ru-RU" b="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514350" indent="-514350" algn="just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+5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+2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=−5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ru-RU" b="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514350" indent="-514350" algn="just">
                  <a:buFont typeface="+mj-lt"/>
                  <a:buAutoNum type="arabicPeriod"/>
                </a:pPr>
                <a:endParaRPr lang="ru-RU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 algn="just">
                  <a:buFont typeface="+mj-lt"/>
                  <a:buAutoNum type="arabicPeriod"/>
                </a:pPr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Объект 2">
                <a:extLst>
                  <a:ext uri="{FF2B5EF4-FFF2-40B4-BE49-F238E27FC236}">
                    <a16:creationId xmlns:a16="http://schemas.microsoft.com/office/drawing/2014/main" id="{1CB14ACD-278A-4C43-90FF-61DAE81C7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68" y="674914"/>
                <a:ext cx="10168128" cy="5497286"/>
              </a:xfrm>
              <a:prstGeom prst="rect">
                <a:avLst/>
              </a:prstGeom>
              <a:blipFill>
                <a:blip r:embed="rId2"/>
                <a:stretch>
                  <a:fillRect l="-1259" t="-9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93059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412427"/>
      </a:dk2>
      <a:lt2>
        <a:srgbClr val="E2E8E7"/>
      </a:lt2>
      <a:accent1>
        <a:srgbClr val="C6969B"/>
      </a:accent1>
      <a:accent2>
        <a:srgbClr val="BA927F"/>
      </a:accent2>
      <a:accent3>
        <a:srgbClr val="AEA384"/>
      </a:accent3>
      <a:accent4>
        <a:srgbClr val="A0A873"/>
      </a:accent4>
      <a:accent5>
        <a:srgbClr val="93AB81"/>
      </a:accent5>
      <a:accent6>
        <a:srgbClr val="79B078"/>
      </a:accent6>
      <a:hlink>
        <a:srgbClr val="568E88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631</Words>
  <Application>Microsoft Office PowerPoint</Application>
  <PresentationFormat>Произвольный</PresentationFormat>
  <Paragraphs>113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AccentBoxVTI</vt:lpstr>
      <vt:lpstr>Equation</vt:lpstr>
      <vt:lpstr>Решение линейных уравнений с параметром</vt:lpstr>
      <vt:lpstr>Линейное уравнение </vt:lpstr>
      <vt:lpstr>ax=b</vt:lpstr>
      <vt:lpstr>Решить уравнение (a+4)x=2a+1</vt:lpstr>
      <vt:lpstr>Решить уравнение (a-2)x=2a-4</vt:lpstr>
      <vt:lpstr>Решить уравнение (a+1)x=3a^2+3a</vt:lpstr>
      <vt:lpstr>Решить уравнение (a^2-1)x=a+1</vt:lpstr>
      <vt:lpstr>Решить уравнение  a^2 x-2a=9x-6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линейных уравнений с параметром</dc:title>
  <dc:creator>Moscow</dc:creator>
  <cp:lastModifiedBy>Slava</cp:lastModifiedBy>
  <cp:revision>22</cp:revision>
  <dcterms:created xsi:type="dcterms:W3CDTF">2020-03-28T12:39:34Z</dcterms:created>
  <dcterms:modified xsi:type="dcterms:W3CDTF">2020-03-28T19:14:34Z</dcterms:modified>
</cp:coreProperties>
</file>