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65" r:id="rId3"/>
    <p:sldId id="269" r:id="rId4"/>
    <p:sldId id="280" r:id="rId5"/>
    <p:sldId id="271" r:id="rId6"/>
    <p:sldId id="277" r:id="rId7"/>
    <p:sldId id="286" r:id="rId8"/>
    <p:sldId id="291" r:id="rId9"/>
    <p:sldId id="285" r:id="rId10"/>
    <p:sldId id="283" r:id="rId11"/>
    <p:sldId id="293" r:id="rId12"/>
    <p:sldId id="292" r:id="rId13"/>
    <p:sldId id="284" r:id="rId14"/>
    <p:sldId id="290" r:id="rId15"/>
    <p:sldId id="288" r:id="rId16"/>
    <p:sldId id="282" r:id="rId17"/>
    <p:sldId id="287" r:id="rId18"/>
    <p:sldId id="294" r:id="rId19"/>
    <p:sldId id="296" r:id="rId20"/>
    <p:sldId id="297" r:id="rId21"/>
    <p:sldId id="298" r:id="rId22"/>
    <p:sldId id="299"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800" y="-2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4"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279983-9AB0-4F44-9561-CEB8CA8196DE}" type="datetimeFigureOut">
              <a:rPr lang="ru-RU" smtClean="0"/>
              <a:t>25.03.2020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AE0548-7CBD-476D-A988-65CBE0579814}" type="slidenum">
              <a:rPr lang="ru-RU" smtClean="0"/>
              <a:t>‹#›</a:t>
            </a:fld>
            <a:endParaRPr lang="ru-RU"/>
          </a:p>
        </p:txBody>
      </p:sp>
    </p:spTree>
    <p:extLst>
      <p:ext uri="{BB962C8B-B14F-4D97-AF65-F5344CB8AC3E}">
        <p14:creationId xmlns:p14="http://schemas.microsoft.com/office/powerpoint/2010/main" val="2163231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8AE0548-7CBD-476D-A988-65CBE0579814}" type="slidenum">
              <a:rPr lang="ru-RU" smtClean="0"/>
              <a:t>9</a:t>
            </a:fld>
            <a:endParaRPr lang="ru-RU"/>
          </a:p>
        </p:txBody>
      </p:sp>
    </p:spTree>
    <p:extLst>
      <p:ext uri="{BB962C8B-B14F-4D97-AF65-F5344CB8AC3E}">
        <p14:creationId xmlns:p14="http://schemas.microsoft.com/office/powerpoint/2010/main" val="3607078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8AE0548-7CBD-476D-A988-65CBE0579814}" type="slidenum">
              <a:rPr lang="ru-RU" smtClean="0"/>
              <a:t>21</a:t>
            </a:fld>
            <a:endParaRPr lang="ru-RU"/>
          </a:p>
        </p:txBody>
      </p:sp>
    </p:spTree>
    <p:extLst>
      <p:ext uri="{BB962C8B-B14F-4D97-AF65-F5344CB8AC3E}">
        <p14:creationId xmlns:p14="http://schemas.microsoft.com/office/powerpoint/2010/main" val="3199657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25.03.2020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25.03.2020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25.03.2020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25.03.2020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25.03.2020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25.03.2020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25.03.2020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7.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6.w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9.wmf"/><Relationship Id="rId5" Type="http://schemas.openxmlformats.org/officeDocument/2006/relationships/oleObject" Target="../embeddings/oleObject4.bin"/><Relationship Id="rId10" Type="http://schemas.openxmlformats.org/officeDocument/2006/relationships/image" Target="../media/image21.wmf"/><Relationship Id="rId4" Type="http://schemas.openxmlformats.org/officeDocument/2006/relationships/image" Target="../media/image18.wmf"/><Relationship Id="rId9" Type="http://schemas.openxmlformats.org/officeDocument/2006/relationships/oleObject" Target="../embeddings/oleObject6.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1543" y="4149080"/>
            <a:ext cx="8280920" cy="1938992"/>
          </a:xfrm>
          <a:prstGeom prst="rect">
            <a:avLst/>
          </a:prstGeom>
        </p:spPr>
        <p:txBody>
          <a:bodyPr wrap="square">
            <a:spAutoFit/>
          </a:bodyPr>
          <a:lstStyle/>
          <a:p>
            <a:pPr algn="ctr"/>
            <a:r>
              <a:rPr lang="ru-RU" sz="2400" dirty="0" smtClean="0">
                <a:solidFill>
                  <a:srgbClr val="002060"/>
                </a:solidFill>
              </a:rPr>
              <a:t>Согласно ФГОС основного общего образования изучение стохастической содержательной линии в курсе математики является обязательным.</a:t>
            </a:r>
          </a:p>
          <a:p>
            <a:pPr algn="ctr"/>
            <a:r>
              <a:rPr lang="ru-RU" sz="2400" dirty="0" err="1" smtClean="0">
                <a:solidFill>
                  <a:srgbClr val="002060"/>
                </a:solidFill>
              </a:rPr>
              <a:t>Стохастика</a:t>
            </a:r>
            <a:r>
              <a:rPr lang="ru-RU" sz="2400" dirty="0" smtClean="0">
                <a:solidFill>
                  <a:srgbClr val="002060"/>
                </a:solidFill>
              </a:rPr>
              <a:t> – наука, соединяющая элементы теории вероятностей и математической статистики. </a:t>
            </a:r>
          </a:p>
        </p:txBody>
      </p:sp>
      <p:sp>
        <p:nvSpPr>
          <p:cNvPr id="3" name="Прямоугольник 2"/>
          <p:cNvSpPr/>
          <p:nvPr/>
        </p:nvSpPr>
        <p:spPr>
          <a:xfrm>
            <a:off x="683571" y="2924944"/>
            <a:ext cx="7776864" cy="923330"/>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ru-RU"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Теория вероятностей</a:t>
            </a:r>
            <a:endParaRPr lang="ru-RU"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TextBox 4"/>
          <p:cNvSpPr txBox="1"/>
          <p:nvPr/>
        </p:nvSpPr>
        <p:spPr>
          <a:xfrm>
            <a:off x="611560" y="260648"/>
            <a:ext cx="7776864" cy="553998"/>
          </a:xfrm>
          <a:prstGeom prst="rect">
            <a:avLst/>
          </a:prstGeom>
          <a:noFill/>
        </p:spPr>
        <p:txBody>
          <a:bodyPr wrap="square" rtlCol="0">
            <a:spAutoFit/>
          </a:bodyPr>
          <a:lstStyle/>
          <a:p>
            <a:pPr algn="ctr"/>
            <a:r>
              <a:rPr lang="ru-RU" sz="3000" b="1" dirty="0" smtClean="0">
                <a:solidFill>
                  <a:srgbClr val="002060"/>
                </a:solidFill>
              </a:rPr>
              <a:t>Лицей № 1580 при МГТУ имени Н.Э. Баумана</a:t>
            </a:r>
            <a:endParaRPr lang="ru-RU" sz="3000" b="1" dirty="0">
              <a:solidFill>
                <a:srgbClr val="002060"/>
              </a:solidFill>
            </a:endParaRPr>
          </a:p>
        </p:txBody>
      </p:sp>
      <p:sp>
        <p:nvSpPr>
          <p:cNvPr id="6" name="TextBox 5"/>
          <p:cNvSpPr txBox="1"/>
          <p:nvPr/>
        </p:nvSpPr>
        <p:spPr>
          <a:xfrm>
            <a:off x="621004" y="2095357"/>
            <a:ext cx="7839431" cy="646331"/>
          </a:xfrm>
          <a:prstGeom prst="rect">
            <a:avLst/>
          </a:prstGeom>
          <a:noFill/>
        </p:spPr>
        <p:txBody>
          <a:bodyPr wrap="square" rtlCol="0">
            <a:spAutoFit/>
          </a:bodyPr>
          <a:lstStyle/>
          <a:p>
            <a:pPr algn="ctr"/>
            <a:r>
              <a:rPr lang="ru-RU" sz="3600" b="1" dirty="0" smtClean="0">
                <a:solidFill>
                  <a:srgbClr val="00B050"/>
                </a:solidFill>
              </a:rPr>
              <a:t>Семинар-практикум</a:t>
            </a:r>
            <a:endParaRPr lang="ru-RU" sz="3600" b="1" dirty="0">
              <a:solidFill>
                <a:srgbClr val="00B050"/>
              </a:solidFill>
            </a:endParaRPr>
          </a:p>
        </p:txBody>
      </p:sp>
      <p:sp>
        <p:nvSpPr>
          <p:cNvPr id="7" name="TextBox 6"/>
          <p:cNvSpPr txBox="1"/>
          <p:nvPr/>
        </p:nvSpPr>
        <p:spPr>
          <a:xfrm>
            <a:off x="431543" y="1208946"/>
            <a:ext cx="8280920" cy="707886"/>
          </a:xfrm>
          <a:prstGeom prst="rect">
            <a:avLst/>
          </a:prstGeom>
          <a:noFill/>
        </p:spPr>
        <p:txBody>
          <a:bodyPr wrap="square" rtlCol="0">
            <a:spAutoFit/>
          </a:bodyPr>
          <a:lstStyle/>
          <a:p>
            <a:pPr algn="ctr"/>
            <a:r>
              <a:rPr lang="ru-RU" sz="4000" dirty="0" smtClean="0">
                <a:solidFill>
                  <a:srgbClr val="FF0000"/>
                </a:solidFill>
              </a:rPr>
              <a:t>Проект «Математическая вертикаль»</a:t>
            </a:r>
            <a:endParaRPr lang="ru-RU" sz="4000" dirty="0">
              <a:solidFill>
                <a:srgbClr val="FF0000"/>
              </a:solidFill>
            </a:endParaRPr>
          </a:p>
        </p:txBody>
      </p:sp>
    </p:spTree>
    <p:extLst>
      <p:ext uri="{BB962C8B-B14F-4D97-AF65-F5344CB8AC3E}">
        <p14:creationId xmlns:p14="http://schemas.microsoft.com/office/powerpoint/2010/main" val="3421349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935466"/>
            <a:ext cx="3874173" cy="5589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115616" y="980728"/>
            <a:ext cx="720080" cy="550920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ru-RU" sz="4400" b="1" dirty="0" smtClean="0">
                <a:solidFill>
                  <a:srgbClr val="00B050"/>
                </a:solidFill>
              </a:rPr>
              <a:t>О</a:t>
            </a:r>
          </a:p>
          <a:p>
            <a:pPr algn="ctr"/>
            <a:r>
              <a:rPr lang="ru-RU" sz="4400" b="1" dirty="0" smtClean="0">
                <a:solidFill>
                  <a:srgbClr val="00B050"/>
                </a:solidFill>
              </a:rPr>
              <a:t>С</a:t>
            </a:r>
          </a:p>
          <a:p>
            <a:pPr algn="ctr"/>
            <a:r>
              <a:rPr lang="ru-RU" sz="4400" b="1" dirty="0" smtClean="0">
                <a:solidFill>
                  <a:srgbClr val="00B050"/>
                </a:solidFill>
              </a:rPr>
              <a:t>Н</a:t>
            </a:r>
          </a:p>
          <a:p>
            <a:pPr algn="ctr"/>
            <a:r>
              <a:rPr lang="ru-RU" sz="4400" b="1" dirty="0" smtClean="0">
                <a:solidFill>
                  <a:srgbClr val="00B050"/>
                </a:solidFill>
              </a:rPr>
              <a:t>О</a:t>
            </a:r>
          </a:p>
          <a:p>
            <a:pPr algn="ctr"/>
            <a:r>
              <a:rPr lang="ru-RU" sz="4400" b="1" dirty="0" smtClean="0">
                <a:solidFill>
                  <a:srgbClr val="00B050"/>
                </a:solidFill>
              </a:rPr>
              <a:t>В</a:t>
            </a:r>
          </a:p>
          <a:p>
            <a:pPr algn="ctr"/>
            <a:r>
              <a:rPr lang="ru-RU" sz="4400" b="1" dirty="0" smtClean="0">
                <a:solidFill>
                  <a:srgbClr val="00B050"/>
                </a:solidFill>
              </a:rPr>
              <a:t>Н</a:t>
            </a:r>
          </a:p>
          <a:p>
            <a:pPr algn="ctr"/>
            <a:r>
              <a:rPr lang="ru-RU" sz="4400" b="1" dirty="0" smtClean="0">
                <a:solidFill>
                  <a:srgbClr val="00B050"/>
                </a:solidFill>
              </a:rPr>
              <a:t>Ы</a:t>
            </a:r>
          </a:p>
          <a:p>
            <a:pPr algn="ctr"/>
            <a:r>
              <a:rPr lang="ru-RU" sz="4400" b="1" dirty="0" smtClean="0">
                <a:solidFill>
                  <a:srgbClr val="00B050"/>
                </a:solidFill>
              </a:rPr>
              <a:t>Е</a:t>
            </a:r>
            <a:endParaRPr lang="ru-RU" sz="4400" b="1" dirty="0">
              <a:solidFill>
                <a:srgbClr val="00B050"/>
              </a:solidFill>
            </a:endParaRPr>
          </a:p>
        </p:txBody>
      </p:sp>
      <p:sp>
        <p:nvSpPr>
          <p:cNvPr id="5" name="TextBox 4"/>
          <p:cNvSpPr txBox="1"/>
          <p:nvPr/>
        </p:nvSpPr>
        <p:spPr>
          <a:xfrm>
            <a:off x="7345216" y="1011505"/>
            <a:ext cx="684076" cy="544764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ru-RU" sz="2000" b="1" dirty="0" smtClean="0">
              <a:solidFill>
                <a:srgbClr val="00B050"/>
              </a:solidFill>
            </a:endParaRPr>
          </a:p>
          <a:p>
            <a:pPr algn="ctr"/>
            <a:r>
              <a:rPr lang="ru-RU" sz="4400" b="1" dirty="0" smtClean="0">
                <a:solidFill>
                  <a:srgbClr val="00B050"/>
                </a:solidFill>
              </a:rPr>
              <a:t>Ф</a:t>
            </a:r>
          </a:p>
          <a:p>
            <a:pPr algn="ctr"/>
            <a:r>
              <a:rPr lang="ru-RU" sz="4400" b="1" dirty="0" smtClean="0">
                <a:solidFill>
                  <a:srgbClr val="00B050"/>
                </a:solidFill>
              </a:rPr>
              <a:t>О</a:t>
            </a:r>
          </a:p>
          <a:p>
            <a:pPr algn="ctr"/>
            <a:r>
              <a:rPr lang="ru-RU" sz="4400" b="1" dirty="0" smtClean="0">
                <a:solidFill>
                  <a:srgbClr val="00B050"/>
                </a:solidFill>
              </a:rPr>
              <a:t>Р</a:t>
            </a:r>
          </a:p>
          <a:p>
            <a:pPr algn="ctr"/>
            <a:r>
              <a:rPr lang="ru-RU" sz="4400" b="1" dirty="0" smtClean="0">
                <a:solidFill>
                  <a:srgbClr val="00B050"/>
                </a:solidFill>
              </a:rPr>
              <a:t>М</a:t>
            </a:r>
          </a:p>
          <a:p>
            <a:pPr algn="ctr"/>
            <a:r>
              <a:rPr lang="ru-RU" sz="4400" b="1" dirty="0" smtClean="0">
                <a:solidFill>
                  <a:srgbClr val="00B050"/>
                </a:solidFill>
              </a:rPr>
              <a:t>У</a:t>
            </a:r>
          </a:p>
          <a:p>
            <a:pPr algn="ctr"/>
            <a:r>
              <a:rPr lang="ru-RU" sz="4400" b="1" dirty="0" smtClean="0">
                <a:solidFill>
                  <a:srgbClr val="00B050"/>
                </a:solidFill>
              </a:rPr>
              <a:t>Л</a:t>
            </a:r>
          </a:p>
          <a:p>
            <a:pPr algn="ctr"/>
            <a:r>
              <a:rPr lang="ru-RU" sz="4400" b="1" dirty="0" smtClean="0">
                <a:solidFill>
                  <a:srgbClr val="00B050"/>
                </a:solidFill>
              </a:rPr>
              <a:t>Ы</a:t>
            </a:r>
          </a:p>
          <a:p>
            <a:pPr algn="ctr"/>
            <a:endParaRPr lang="ru-RU" sz="2000" b="1" dirty="0">
              <a:solidFill>
                <a:srgbClr val="00B050"/>
              </a:solidFill>
            </a:endParaRPr>
          </a:p>
        </p:txBody>
      </p:sp>
      <p:sp>
        <p:nvSpPr>
          <p:cNvPr id="6" name="TextBox 5"/>
          <p:cNvSpPr txBox="1"/>
          <p:nvPr/>
        </p:nvSpPr>
        <p:spPr>
          <a:xfrm>
            <a:off x="899592" y="120093"/>
            <a:ext cx="7704856"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ru-RU" sz="3600" dirty="0" smtClean="0"/>
              <a:t>Комбинаторика </a:t>
            </a:r>
            <a:endParaRPr lang="ru-RU" sz="3600" dirty="0"/>
          </a:p>
        </p:txBody>
      </p:sp>
    </p:spTree>
    <p:extLst>
      <p:ext uri="{BB962C8B-B14F-4D97-AF65-F5344CB8AC3E}">
        <p14:creationId xmlns:p14="http://schemas.microsoft.com/office/powerpoint/2010/main" val="29752643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23528" y="2564904"/>
            <a:ext cx="8712968" cy="4476608"/>
          </a:xfrm>
          <a:prstGeom prst="rect">
            <a:avLst/>
          </a:prstGeom>
          <a:noFill/>
        </p:spPr>
        <p:txBody>
          <a:bodyPr wrap="square" rtlCol="0">
            <a:spAutoFit/>
          </a:bodyPr>
          <a:lstStyle/>
          <a:p>
            <a:pPr algn="just"/>
            <a:r>
              <a:rPr lang="ru-RU" sz="2400" dirty="0" smtClean="0">
                <a:solidFill>
                  <a:srgbClr val="FF0000"/>
                </a:solidFill>
              </a:rPr>
              <a:t>Пример 1.</a:t>
            </a:r>
            <a:r>
              <a:rPr lang="ru-RU" sz="2400" dirty="0" smtClean="0"/>
              <a:t> Словом будем называть любую конечную последовательность букв русского алфавита. Необходимо выяснить, сколько различных слов можно получить, переставляя буквы того или иного слова:</a:t>
            </a:r>
          </a:p>
          <a:p>
            <a:pPr marL="457200" indent="-457200" algn="just">
              <a:lnSpc>
                <a:spcPct val="150000"/>
              </a:lnSpc>
              <a:buAutoNum type="arabicParenR"/>
            </a:pPr>
            <a:r>
              <a:rPr lang="ru-RU" sz="2400" dirty="0" smtClean="0"/>
              <a:t>«ВЕКТОР»</a:t>
            </a:r>
          </a:p>
          <a:p>
            <a:pPr marL="457200" indent="-457200" algn="just">
              <a:lnSpc>
                <a:spcPct val="150000"/>
              </a:lnSpc>
              <a:buAutoNum type="arabicParenR"/>
            </a:pPr>
            <a:r>
              <a:rPr lang="ru-RU" sz="2400" dirty="0" smtClean="0"/>
              <a:t>«ЛИНИЯ»         </a:t>
            </a:r>
            <a:endParaRPr lang="ru-RU" sz="2400" b="1" dirty="0" smtClean="0">
              <a:solidFill>
                <a:srgbClr val="FF0000"/>
              </a:solidFill>
            </a:endParaRPr>
          </a:p>
          <a:p>
            <a:pPr marL="457200" indent="-457200" algn="just">
              <a:lnSpc>
                <a:spcPct val="150000"/>
              </a:lnSpc>
              <a:buAutoNum type="arabicParenR"/>
            </a:pPr>
            <a:r>
              <a:rPr lang="ru-RU" sz="2400" dirty="0" smtClean="0"/>
              <a:t>«ПАРАБОЛА»    </a:t>
            </a:r>
            <a:endParaRPr lang="ru-RU" sz="2400" b="1" dirty="0" smtClean="0">
              <a:solidFill>
                <a:srgbClr val="FF0000"/>
              </a:solidFill>
            </a:endParaRPr>
          </a:p>
          <a:p>
            <a:pPr marL="457200" indent="-457200" algn="just">
              <a:lnSpc>
                <a:spcPct val="150000"/>
              </a:lnSpc>
              <a:buAutoNum type="arabicParenR"/>
            </a:pPr>
            <a:r>
              <a:rPr lang="ru-RU" sz="2400" dirty="0" smtClean="0"/>
              <a:t>«БИССЕКТРИСА»     </a:t>
            </a:r>
          </a:p>
          <a:p>
            <a:pPr marL="457200" indent="-457200" algn="just">
              <a:lnSpc>
                <a:spcPct val="150000"/>
              </a:lnSpc>
              <a:buAutoNum type="arabicParenR"/>
            </a:pPr>
            <a:r>
              <a:rPr lang="ru-RU" sz="2400" dirty="0" smtClean="0"/>
              <a:t>«МАТЕМАТИКА»   </a:t>
            </a:r>
            <a:endParaRPr lang="ru-RU" sz="2400" b="1" dirty="0">
              <a:solidFill>
                <a:srgbClr val="FF0000"/>
              </a:solidFill>
            </a:endParaRPr>
          </a:p>
        </p:txBody>
      </p:sp>
      <p:sp>
        <p:nvSpPr>
          <p:cNvPr id="9" name="TextBox 8"/>
          <p:cNvSpPr txBox="1"/>
          <p:nvPr/>
        </p:nvSpPr>
        <p:spPr>
          <a:xfrm>
            <a:off x="2843808" y="4120201"/>
            <a:ext cx="4752528" cy="461665"/>
          </a:xfrm>
          <a:prstGeom prst="rect">
            <a:avLst/>
          </a:prstGeom>
          <a:noFill/>
        </p:spPr>
        <p:txBody>
          <a:bodyPr wrap="square" rtlCol="0">
            <a:spAutoFit/>
          </a:bodyPr>
          <a:lstStyle/>
          <a:p>
            <a:r>
              <a:rPr lang="ru-RU" sz="2400" b="1" dirty="0" smtClean="0">
                <a:solidFill>
                  <a:srgbClr val="FF0000"/>
                </a:solidFill>
              </a:rPr>
              <a:t>= 6! </a:t>
            </a:r>
            <a:r>
              <a:rPr lang="ru-RU" sz="2400" dirty="0" smtClean="0">
                <a:solidFill>
                  <a:srgbClr val="FF0000"/>
                </a:solidFill>
              </a:rPr>
              <a:t>(все буквы различны)</a:t>
            </a:r>
            <a:endParaRPr lang="ru-RU" sz="2400" dirty="0">
              <a:solidFill>
                <a:srgbClr val="FF0000"/>
              </a:solidFill>
            </a:endParaRPr>
          </a:p>
        </p:txBody>
      </p:sp>
      <p:sp>
        <p:nvSpPr>
          <p:cNvPr id="10" name="Прямоугольник 9"/>
          <p:cNvSpPr/>
          <p:nvPr/>
        </p:nvSpPr>
        <p:spPr>
          <a:xfrm>
            <a:off x="2626726" y="4653136"/>
            <a:ext cx="5833706" cy="461665"/>
          </a:xfrm>
          <a:prstGeom prst="rect">
            <a:avLst/>
          </a:prstGeom>
        </p:spPr>
        <p:txBody>
          <a:bodyPr wrap="square">
            <a:spAutoFit/>
          </a:bodyPr>
          <a:lstStyle/>
          <a:p>
            <a:r>
              <a:rPr lang="ru-RU" sz="2400" b="1" dirty="0">
                <a:solidFill>
                  <a:srgbClr val="FF0000"/>
                </a:solidFill>
              </a:rPr>
              <a:t>= </a:t>
            </a:r>
            <a:r>
              <a:rPr lang="ru-RU" sz="2400" b="1" dirty="0" smtClean="0">
                <a:solidFill>
                  <a:srgbClr val="FF0000"/>
                </a:solidFill>
              </a:rPr>
              <a:t>5!/2! </a:t>
            </a:r>
            <a:r>
              <a:rPr lang="ru-RU" sz="2400" b="1" dirty="0">
                <a:solidFill>
                  <a:srgbClr val="FF0000"/>
                </a:solidFill>
              </a:rPr>
              <a:t>= </a:t>
            </a:r>
            <a:r>
              <a:rPr lang="ru-RU" sz="2400" b="1" dirty="0" smtClean="0">
                <a:solidFill>
                  <a:srgbClr val="FF0000"/>
                </a:solidFill>
              </a:rPr>
              <a:t>60 </a:t>
            </a:r>
            <a:r>
              <a:rPr lang="ru-RU" sz="2400" dirty="0" smtClean="0">
                <a:solidFill>
                  <a:srgbClr val="FF0000"/>
                </a:solidFill>
              </a:rPr>
              <a:t>(есть две одинаковые буквы И) </a:t>
            </a:r>
            <a:endParaRPr lang="ru-RU" dirty="0"/>
          </a:p>
        </p:txBody>
      </p:sp>
      <p:sp>
        <p:nvSpPr>
          <p:cNvPr id="12" name="Прямоугольник 11"/>
          <p:cNvSpPr/>
          <p:nvPr/>
        </p:nvSpPr>
        <p:spPr>
          <a:xfrm>
            <a:off x="3057569" y="5199583"/>
            <a:ext cx="1053494" cy="461665"/>
          </a:xfrm>
          <a:prstGeom prst="rect">
            <a:avLst/>
          </a:prstGeom>
        </p:spPr>
        <p:txBody>
          <a:bodyPr wrap="none">
            <a:spAutoFit/>
          </a:bodyPr>
          <a:lstStyle/>
          <a:p>
            <a:r>
              <a:rPr lang="ru-RU" sz="2400" b="1" dirty="0">
                <a:solidFill>
                  <a:srgbClr val="FF0000"/>
                </a:solidFill>
              </a:rPr>
              <a:t>= 8!/3!</a:t>
            </a:r>
            <a:endParaRPr lang="ru-RU" dirty="0"/>
          </a:p>
        </p:txBody>
      </p:sp>
      <p:sp>
        <p:nvSpPr>
          <p:cNvPr id="13" name="Прямоугольник 12"/>
          <p:cNvSpPr/>
          <p:nvPr/>
        </p:nvSpPr>
        <p:spPr>
          <a:xfrm>
            <a:off x="3059832" y="5662989"/>
            <a:ext cx="1877437" cy="646331"/>
          </a:xfrm>
          <a:prstGeom prst="rect">
            <a:avLst/>
          </a:prstGeom>
        </p:spPr>
        <p:txBody>
          <a:bodyPr wrap="none">
            <a:spAutoFit/>
          </a:bodyPr>
          <a:lstStyle/>
          <a:p>
            <a:pPr lvl="0" algn="just">
              <a:lnSpc>
                <a:spcPct val="150000"/>
              </a:lnSpc>
            </a:pPr>
            <a:r>
              <a:rPr lang="ru-RU" sz="2400" b="1" dirty="0">
                <a:solidFill>
                  <a:srgbClr val="FF0000"/>
                </a:solidFill>
              </a:rPr>
              <a:t>= 11</a:t>
            </a:r>
            <a:r>
              <a:rPr lang="ru-RU" sz="2400" b="1" dirty="0" smtClean="0">
                <a:solidFill>
                  <a:srgbClr val="FF0000"/>
                </a:solidFill>
              </a:rPr>
              <a:t>! / (</a:t>
            </a:r>
            <a:r>
              <a:rPr lang="ru-RU" sz="2400" b="1" dirty="0">
                <a:solidFill>
                  <a:srgbClr val="FF0000"/>
                </a:solidFill>
              </a:rPr>
              <a:t>2!∙3!)</a:t>
            </a:r>
          </a:p>
        </p:txBody>
      </p:sp>
      <p:sp>
        <p:nvSpPr>
          <p:cNvPr id="14" name="Прямоугольник 13"/>
          <p:cNvSpPr/>
          <p:nvPr/>
        </p:nvSpPr>
        <p:spPr>
          <a:xfrm>
            <a:off x="3407652" y="6165304"/>
            <a:ext cx="2286000" cy="646331"/>
          </a:xfrm>
          <a:prstGeom prst="rect">
            <a:avLst/>
          </a:prstGeom>
        </p:spPr>
        <p:txBody>
          <a:bodyPr>
            <a:spAutoFit/>
          </a:bodyPr>
          <a:lstStyle/>
          <a:p>
            <a:pPr lvl="0" algn="just">
              <a:lnSpc>
                <a:spcPct val="150000"/>
              </a:lnSpc>
            </a:pPr>
            <a:r>
              <a:rPr lang="ru-RU" sz="2400" b="1" dirty="0" smtClean="0">
                <a:solidFill>
                  <a:srgbClr val="FF0000"/>
                </a:solidFill>
              </a:rPr>
              <a:t> =10! / (</a:t>
            </a:r>
            <a:r>
              <a:rPr lang="ru-RU" sz="2400" b="1" dirty="0">
                <a:solidFill>
                  <a:srgbClr val="FF0000"/>
                </a:solidFill>
              </a:rPr>
              <a:t>3!∙2!∙2!)</a:t>
            </a:r>
          </a:p>
        </p:txBody>
      </p:sp>
      <p:sp>
        <p:nvSpPr>
          <p:cNvPr id="17" name="Rectangle 1"/>
          <p:cNvSpPr>
            <a:spLocks noChangeArrowheads="1"/>
          </p:cNvSpPr>
          <p:nvPr/>
        </p:nvSpPr>
        <p:spPr bwMode="auto">
          <a:xfrm>
            <a:off x="323528" y="116632"/>
            <a:ext cx="8640960" cy="1200329"/>
          </a:xfrm>
          <a:prstGeom prst="rect">
            <a:avLst/>
          </a:prstGeom>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sz="2400" b="1" i="1" u="none" strike="noStrike" cap="none" normalizeH="0" baseline="0" dirty="0" smtClean="0">
                <a:ln>
                  <a:noFill/>
                </a:ln>
                <a:solidFill>
                  <a:srgbClr val="FFFF00"/>
                </a:solidFill>
                <a:effectLst/>
                <a:latin typeface="+mj-lt"/>
                <a:cs typeface="Arial" pitchFamily="34" charset="0"/>
              </a:rPr>
              <a:t>Перестановками</a:t>
            </a:r>
            <a:r>
              <a:rPr kumimoji="0" lang="ru-RU" altLang="ru-RU" sz="2400" b="0" i="0" u="none" strike="noStrike" cap="none" normalizeH="0" baseline="0" dirty="0" smtClean="0">
                <a:ln>
                  <a:noFill/>
                </a:ln>
                <a:solidFill>
                  <a:srgbClr val="000000"/>
                </a:solidFill>
                <a:effectLst/>
                <a:latin typeface="+mj-lt"/>
                <a:cs typeface="Arial" pitchFamily="34" charset="0"/>
              </a:rPr>
              <a:t> называют комбинации, состоящие </a:t>
            </a:r>
            <a:r>
              <a:rPr kumimoji="0" lang="ru-RU" altLang="ru-RU" sz="2400" b="0" i="0" u="sng" strike="noStrike" cap="none" normalizeH="0" baseline="0" dirty="0" smtClean="0">
                <a:ln>
                  <a:noFill/>
                </a:ln>
                <a:solidFill>
                  <a:srgbClr val="000000"/>
                </a:solidFill>
                <a:effectLst/>
                <a:latin typeface="+mj-lt"/>
                <a:cs typeface="Arial" pitchFamily="34" charset="0"/>
              </a:rPr>
              <a:t>из одних и тех же</a:t>
            </a:r>
            <a:r>
              <a:rPr kumimoji="0" lang="ru-RU" altLang="ru-RU" sz="2400" b="0" i="0" u="none" strike="noStrike" cap="none" normalizeH="0" baseline="0" dirty="0" smtClean="0">
                <a:ln>
                  <a:noFill/>
                </a:ln>
                <a:solidFill>
                  <a:srgbClr val="000000"/>
                </a:solidFill>
                <a:effectLst/>
                <a:latin typeface="+mj-lt"/>
                <a:cs typeface="Arial" pitchFamily="34" charset="0"/>
              </a:rPr>
              <a:t> </a:t>
            </a:r>
            <a:r>
              <a:rPr kumimoji="0" lang="ru-RU" altLang="ru-RU" sz="2400" b="0" i="0" u="none" strike="noStrike" cap="none" normalizeH="0" baseline="0" dirty="0" smtClean="0">
                <a:ln>
                  <a:noFill/>
                </a:ln>
                <a:solidFill>
                  <a:schemeClr val="tx1"/>
                </a:solidFill>
                <a:effectLst/>
                <a:latin typeface="+mj-lt"/>
                <a:cs typeface="Arial" pitchFamily="34" charset="0"/>
              </a:rPr>
              <a:t> </a:t>
            </a:r>
            <a:r>
              <a:rPr kumimoji="0" lang="en-US" altLang="ru-RU" sz="2400" b="0" i="1" u="none" strike="noStrike" cap="none" normalizeH="0" baseline="0" dirty="0" smtClean="0">
                <a:ln>
                  <a:noFill/>
                </a:ln>
                <a:solidFill>
                  <a:schemeClr val="tx1"/>
                </a:solidFill>
                <a:effectLst/>
                <a:latin typeface="+mj-lt"/>
                <a:cs typeface="Arial" pitchFamily="34" charset="0"/>
              </a:rPr>
              <a:t>n</a:t>
            </a:r>
            <a:r>
              <a:rPr kumimoji="0" lang="ru-RU" altLang="ru-RU" sz="2400" b="0" i="0" u="none" strike="noStrike" cap="none" normalizeH="0" baseline="0" dirty="0" smtClean="0">
                <a:ln>
                  <a:noFill/>
                </a:ln>
                <a:solidFill>
                  <a:schemeClr val="tx1"/>
                </a:solidFill>
                <a:effectLst/>
                <a:latin typeface="+mj-lt"/>
                <a:cs typeface="Arial" pitchFamily="34" charset="0"/>
              </a:rPr>
              <a:t> </a:t>
            </a:r>
            <a:r>
              <a:rPr kumimoji="0" lang="ru-RU" altLang="ru-RU" sz="2400" b="0" i="0" u="none" strike="noStrike" cap="none" normalizeH="0" baseline="0" dirty="0" smtClean="0">
                <a:ln>
                  <a:noFill/>
                </a:ln>
                <a:solidFill>
                  <a:srgbClr val="000000"/>
                </a:solidFill>
                <a:effectLst/>
                <a:latin typeface="+mj-lt"/>
                <a:cs typeface="Arial" pitchFamily="34" charset="0"/>
              </a:rPr>
              <a:t> </a:t>
            </a:r>
            <a:r>
              <a:rPr kumimoji="0" lang="ru-RU" altLang="ru-RU" sz="2400" b="1" i="0" u="none" strike="noStrike" cap="none" normalizeH="0" baseline="0" dirty="0" smtClean="0">
                <a:ln>
                  <a:noFill/>
                </a:ln>
                <a:solidFill>
                  <a:srgbClr val="000000"/>
                </a:solidFill>
                <a:effectLst/>
                <a:latin typeface="+mj-lt"/>
                <a:cs typeface="Arial" pitchFamily="34" charset="0"/>
              </a:rPr>
              <a:t>различных</a:t>
            </a:r>
            <a:r>
              <a:rPr kumimoji="0" lang="ru-RU" altLang="ru-RU" sz="2400" b="0" i="0" u="none" strike="noStrike" cap="none" normalizeH="0" baseline="0" dirty="0" smtClean="0">
                <a:ln>
                  <a:noFill/>
                </a:ln>
                <a:solidFill>
                  <a:srgbClr val="000000"/>
                </a:solidFill>
                <a:effectLst/>
                <a:latin typeface="+mj-lt"/>
                <a:cs typeface="Arial" pitchFamily="34" charset="0"/>
              </a:rPr>
              <a:t> объектов и отличающиеся только порядком их расположения.</a:t>
            </a:r>
            <a:r>
              <a:rPr kumimoji="0" lang="ru-RU" altLang="ru-RU" sz="2400" b="0" i="0" u="none" strike="noStrike" cap="none" normalizeH="0" baseline="0" dirty="0" smtClean="0">
                <a:ln>
                  <a:noFill/>
                </a:ln>
                <a:solidFill>
                  <a:schemeClr val="tx1"/>
                </a:solidFill>
                <a:effectLst/>
                <a:latin typeface="+mj-lt"/>
                <a:cs typeface="Arial" pitchFamily="34" charset="0"/>
              </a:rPr>
              <a:t> </a:t>
            </a:r>
          </a:p>
        </p:txBody>
      </p:sp>
      <p:sp>
        <p:nvSpPr>
          <p:cNvPr id="18" name="Прямоугольник 17"/>
          <p:cNvSpPr/>
          <p:nvPr/>
        </p:nvSpPr>
        <p:spPr>
          <a:xfrm>
            <a:off x="323528" y="1412776"/>
            <a:ext cx="8640960" cy="120032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
            <a:r>
              <a:rPr lang="ru-RU" sz="2400" dirty="0">
                <a:latin typeface="+mj-lt"/>
                <a:cs typeface="Arial" panose="020B0604020202020204" pitchFamily="34" charset="0"/>
              </a:rPr>
              <a:t>Отличительной особенностью перестановок является то, что в каждой из них участвует ВСЁ множество, то есть, все  </a:t>
            </a:r>
            <a:r>
              <a:rPr lang="en-US" sz="2400" dirty="0" smtClean="0">
                <a:latin typeface="+mj-lt"/>
                <a:cs typeface="Arial" panose="020B0604020202020204" pitchFamily="34" charset="0"/>
              </a:rPr>
              <a:t> </a:t>
            </a:r>
            <a:r>
              <a:rPr lang="en-US" sz="2400" i="1" dirty="0" smtClean="0">
                <a:latin typeface="+mj-lt"/>
                <a:cs typeface="Arial" panose="020B0604020202020204" pitchFamily="34" charset="0"/>
              </a:rPr>
              <a:t>n</a:t>
            </a:r>
            <a:r>
              <a:rPr lang="en-US" sz="2400" dirty="0" smtClean="0">
                <a:latin typeface="+mj-lt"/>
                <a:cs typeface="Arial" panose="020B0604020202020204" pitchFamily="34" charset="0"/>
              </a:rPr>
              <a:t> </a:t>
            </a:r>
            <a:r>
              <a:rPr lang="ru-RU" sz="2400" dirty="0" smtClean="0">
                <a:latin typeface="+mj-lt"/>
                <a:cs typeface="Arial" panose="020B0604020202020204" pitchFamily="34" charset="0"/>
              </a:rPr>
              <a:t>объектов</a:t>
            </a:r>
            <a:r>
              <a:rPr lang="ru-RU" sz="2400" dirty="0">
                <a:latin typeface="+mj-lt"/>
                <a:cs typeface="Arial" panose="020B0604020202020204" pitchFamily="34" charset="0"/>
              </a:rPr>
              <a:t>.</a:t>
            </a:r>
          </a:p>
        </p:txBody>
      </p:sp>
    </p:spTree>
    <p:extLst>
      <p:ext uri="{BB962C8B-B14F-4D97-AF65-F5344CB8AC3E}">
        <p14:creationId xmlns:p14="http://schemas.microsoft.com/office/powerpoint/2010/main" val="1179853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1750"/>
                                        <p:tgtEl>
                                          <p:spTgt spid="10"/>
                                        </p:tgtEl>
                                      </p:cBhvr>
                                    </p:animEffect>
                                  </p:childTnLst>
                                </p:cTn>
                              </p:par>
                            </p:childTnLst>
                          </p:cTn>
                        </p:par>
                        <p:par>
                          <p:cTn id="12" fill="hold">
                            <p:stCondLst>
                              <p:cond delay="2250"/>
                            </p:stCondLst>
                            <p:childTnLst>
                              <p:par>
                                <p:cTn id="13" presetID="16" presetClass="entr" presetSubtype="2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1500"/>
                                        <p:tgtEl>
                                          <p:spTgt spid="12"/>
                                        </p:tgtEl>
                                      </p:cBhvr>
                                    </p:animEffect>
                                  </p:childTnLst>
                                </p:cTn>
                              </p:par>
                            </p:childTnLst>
                          </p:cTn>
                        </p:par>
                        <p:par>
                          <p:cTn id="16" fill="hold">
                            <p:stCondLst>
                              <p:cond delay="3750"/>
                            </p:stCondLst>
                            <p:childTnLst>
                              <p:par>
                                <p:cTn id="17" presetID="16" presetClass="entr" presetSubtype="2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1500"/>
                                        <p:tgtEl>
                                          <p:spTgt spid="13"/>
                                        </p:tgtEl>
                                      </p:cBhvr>
                                    </p:animEffect>
                                  </p:childTnLst>
                                </p:cTn>
                              </p:par>
                            </p:childTnLst>
                          </p:cTn>
                        </p:par>
                        <p:par>
                          <p:cTn id="20" fill="hold">
                            <p:stCondLst>
                              <p:cond delay="5250"/>
                            </p:stCondLst>
                            <p:childTnLst>
                              <p:par>
                                <p:cTn id="21" presetID="16" presetClass="entr" presetSubtype="21"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inVertical)">
                                      <p:cBhvr>
                                        <p:cTn id="23"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59532" y="332656"/>
            <a:ext cx="8496944" cy="156966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just"/>
            <a:r>
              <a:rPr lang="ru-RU" sz="2400" b="1" dirty="0">
                <a:solidFill>
                  <a:srgbClr val="FFFF00"/>
                </a:solidFill>
              </a:rPr>
              <a:t>Размещениями</a:t>
            </a:r>
            <a:r>
              <a:rPr lang="ru-RU" sz="2400" dirty="0">
                <a:solidFill>
                  <a:srgbClr val="FFFF00"/>
                </a:solidFill>
              </a:rPr>
              <a:t> </a:t>
            </a:r>
            <a:r>
              <a:rPr lang="ru-RU" sz="2400" dirty="0">
                <a:solidFill>
                  <a:schemeClr val="tx1"/>
                </a:solidFill>
              </a:rPr>
              <a:t>называют различные комбинации из </a:t>
            </a:r>
            <a:r>
              <a:rPr lang="en-US" sz="2400" i="1" dirty="0" smtClean="0">
                <a:solidFill>
                  <a:schemeClr val="tx1"/>
                </a:solidFill>
              </a:rPr>
              <a:t>m </a:t>
            </a:r>
            <a:r>
              <a:rPr lang="ru-RU" sz="2400" dirty="0" smtClean="0">
                <a:solidFill>
                  <a:schemeClr val="tx1"/>
                </a:solidFill>
              </a:rPr>
              <a:t>объектов</a:t>
            </a:r>
            <a:r>
              <a:rPr lang="ru-RU" sz="2400" dirty="0">
                <a:solidFill>
                  <a:schemeClr val="tx1"/>
                </a:solidFill>
              </a:rPr>
              <a:t>, которые выбраны из множества </a:t>
            </a:r>
            <a:r>
              <a:rPr lang="ru-RU" sz="2400" dirty="0" smtClean="0">
                <a:solidFill>
                  <a:schemeClr val="tx1"/>
                </a:solidFill>
              </a:rPr>
              <a:t> </a:t>
            </a:r>
            <a:r>
              <a:rPr lang="en-US" sz="2400" i="1" dirty="0" smtClean="0">
                <a:solidFill>
                  <a:schemeClr val="tx1"/>
                </a:solidFill>
              </a:rPr>
              <a:t>n</a:t>
            </a:r>
            <a:r>
              <a:rPr lang="en-US" sz="2400" dirty="0" smtClean="0">
                <a:solidFill>
                  <a:schemeClr val="tx1"/>
                </a:solidFill>
              </a:rPr>
              <a:t> </a:t>
            </a:r>
            <a:r>
              <a:rPr lang="ru-RU" sz="2400" dirty="0" smtClean="0">
                <a:solidFill>
                  <a:schemeClr val="tx1"/>
                </a:solidFill>
              </a:rPr>
              <a:t>различных </a:t>
            </a:r>
            <a:r>
              <a:rPr lang="ru-RU" sz="2400" dirty="0">
                <a:solidFill>
                  <a:schemeClr val="tx1"/>
                </a:solidFill>
              </a:rPr>
              <a:t>объектов, и которые отличаются друг от друга как составом объектов в выборке, </a:t>
            </a:r>
            <a:r>
              <a:rPr lang="ru-RU" sz="2400" u="sng" dirty="0">
                <a:solidFill>
                  <a:schemeClr val="tx1"/>
                </a:solidFill>
              </a:rPr>
              <a:t>так и их порядком</a:t>
            </a:r>
            <a:r>
              <a:rPr lang="ru-RU" sz="2400" dirty="0">
                <a:solidFill>
                  <a:schemeClr val="tx1"/>
                </a:solidFill>
              </a:rPr>
              <a:t>.</a:t>
            </a:r>
          </a:p>
        </p:txBody>
      </p:sp>
      <p:sp>
        <p:nvSpPr>
          <p:cNvPr id="7" name="TextBox 6"/>
          <p:cNvSpPr txBox="1"/>
          <p:nvPr/>
        </p:nvSpPr>
        <p:spPr>
          <a:xfrm>
            <a:off x="359532" y="2021939"/>
            <a:ext cx="8496944" cy="830997"/>
          </a:xfrm>
          <a:prstGeom prst="rect">
            <a:avLst/>
          </a:prstGeom>
          <a:noFill/>
        </p:spPr>
        <p:txBody>
          <a:bodyPr wrap="square" rtlCol="0">
            <a:spAutoFit/>
          </a:bodyPr>
          <a:lstStyle/>
          <a:p>
            <a:pPr algn="just"/>
            <a:r>
              <a:rPr lang="ru-RU" sz="2400" dirty="0" smtClean="0">
                <a:solidFill>
                  <a:srgbClr val="FF0000"/>
                </a:solidFill>
              </a:rPr>
              <a:t>Пример 2. </a:t>
            </a:r>
            <a:r>
              <a:rPr lang="ru-RU" sz="2400" dirty="0" smtClean="0"/>
              <a:t>Сколько существует 6-значных чисел, в записи которых есть хотя бы одна четная цифра? </a:t>
            </a:r>
            <a:endParaRPr lang="ru-RU" sz="2400" dirty="0"/>
          </a:p>
        </p:txBody>
      </p:sp>
      <mc:AlternateContent xmlns:mc="http://schemas.openxmlformats.org/markup-compatibility/2006" xmlns:a14="http://schemas.microsoft.com/office/drawing/2010/main">
        <mc:Choice Requires="a14">
          <p:sp>
            <p:nvSpPr>
              <p:cNvPr id="8" name="TextBox 7"/>
              <p:cNvSpPr txBox="1"/>
              <p:nvPr/>
            </p:nvSpPr>
            <p:spPr>
              <a:xfrm>
                <a:off x="471159" y="3068960"/>
                <a:ext cx="8136904" cy="461665"/>
              </a:xfrm>
              <a:prstGeom prst="rect">
                <a:avLst/>
              </a:prstGeom>
              <a:noFill/>
            </p:spPr>
            <p:txBody>
              <a:bodyPr wrap="square" rtlCol="0">
                <a:spAutoFit/>
              </a:bodyPr>
              <a:lstStyle/>
              <a:p>
                <a:pPr algn="ctr"/>
                <a14:m>
                  <m:oMath xmlns:m="http://schemas.openxmlformats.org/officeDocument/2006/math">
                    <m:r>
                      <a:rPr lang="ru-RU" sz="2400" b="0" i="1" smtClean="0">
                        <a:solidFill>
                          <a:srgbClr val="FF0000"/>
                        </a:solidFill>
                        <a:latin typeface="Cambria Math"/>
                      </a:rPr>
                      <m:t>=900000−</m:t>
                    </m:r>
                    <m:sSup>
                      <m:sSupPr>
                        <m:ctrlPr>
                          <a:rPr lang="ru-RU" sz="2400" b="0" i="1" smtClean="0">
                            <a:solidFill>
                              <a:srgbClr val="FF0000"/>
                            </a:solidFill>
                            <a:latin typeface="Cambria Math"/>
                          </a:rPr>
                        </m:ctrlPr>
                      </m:sSupPr>
                      <m:e>
                        <m:r>
                          <a:rPr lang="ru-RU" sz="2400" b="0" i="1" smtClean="0">
                            <a:solidFill>
                              <a:srgbClr val="FF0000"/>
                            </a:solidFill>
                            <a:latin typeface="Cambria Math"/>
                          </a:rPr>
                          <m:t>5</m:t>
                        </m:r>
                      </m:e>
                      <m:sup>
                        <m:r>
                          <a:rPr lang="ru-RU" sz="2400" b="0" i="1" smtClean="0">
                            <a:solidFill>
                              <a:srgbClr val="FF0000"/>
                            </a:solidFill>
                            <a:latin typeface="Cambria Math"/>
                          </a:rPr>
                          <m:t>6</m:t>
                        </m:r>
                      </m:sup>
                    </m:sSup>
                    <m:r>
                      <a:rPr lang="ru-RU" sz="2400" b="0" i="1" smtClean="0">
                        <a:solidFill>
                          <a:srgbClr val="FF0000"/>
                        </a:solidFill>
                        <a:latin typeface="Cambria Math"/>
                      </a:rPr>
                      <m:t>=900000−15625=884375</m:t>
                    </m:r>
                  </m:oMath>
                </a14:m>
                <a:r>
                  <a:rPr lang="ru-RU" sz="2400" dirty="0" smtClean="0">
                    <a:solidFill>
                      <a:srgbClr val="FF0000"/>
                    </a:solidFill>
                  </a:rPr>
                  <a:t>.</a:t>
                </a:r>
                <a:endParaRPr lang="ru-RU" sz="2400" dirty="0">
                  <a:solidFill>
                    <a:srgbClr val="FF000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471159" y="3068960"/>
                <a:ext cx="8136904" cy="461665"/>
              </a:xfrm>
              <a:prstGeom prst="rect">
                <a:avLst/>
              </a:prstGeom>
              <a:blipFill rotWithShape="1">
                <a:blip r:embed="rId2"/>
                <a:stretch>
                  <a:fillRect t="-10526" b="-28947"/>
                </a:stretch>
              </a:blipFill>
            </p:spPr>
            <p:txBody>
              <a:bodyPr/>
              <a:lstStyle/>
              <a:p>
                <a:r>
                  <a:rPr lang="ru-RU">
                    <a:noFill/>
                  </a:rPr>
                  <a:t> </a:t>
                </a:r>
              </a:p>
            </p:txBody>
          </p:sp>
        </mc:Fallback>
      </mc:AlternateContent>
      <p:sp>
        <p:nvSpPr>
          <p:cNvPr id="5" name="Rectangle 1"/>
          <p:cNvSpPr>
            <a:spLocks noChangeArrowheads="1"/>
          </p:cNvSpPr>
          <p:nvPr/>
        </p:nvSpPr>
        <p:spPr bwMode="auto">
          <a:xfrm>
            <a:off x="359532" y="3861048"/>
            <a:ext cx="8496944" cy="2308324"/>
          </a:xfrm>
          <a:prstGeom prst="rect">
            <a:avLst/>
          </a:prstGeom>
          <a:solidFill>
            <a:schemeClr val="accent3">
              <a:lumMod val="60000"/>
              <a:lumOff val="40000"/>
            </a:schemeClr>
          </a:solidFill>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sz="2400" b="1" i="1" u="none" strike="noStrike" cap="none" normalizeH="0" baseline="0" dirty="0" smtClean="0">
                <a:ln>
                  <a:noFill/>
                </a:ln>
                <a:solidFill>
                  <a:srgbClr val="000000"/>
                </a:solidFill>
                <a:effectLst/>
                <a:latin typeface="+mj-lt"/>
                <a:cs typeface="Arial" pitchFamily="34" charset="0"/>
              </a:rPr>
              <a:t>Сочетаниями</a:t>
            </a:r>
            <a:r>
              <a:rPr kumimoji="0" lang="ru-RU" altLang="ru-RU" sz="2400" b="0" i="0" u="none" strike="noStrike" cap="none" normalizeH="0" baseline="0" dirty="0" smtClean="0">
                <a:ln>
                  <a:noFill/>
                </a:ln>
                <a:solidFill>
                  <a:srgbClr val="000000"/>
                </a:solidFill>
                <a:effectLst/>
                <a:latin typeface="+mj-lt"/>
                <a:cs typeface="Arial" pitchFamily="34" charset="0"/>
              </a:rPr>
              <a:t> называют различные комбинации из </a:t>
            </a:r>
            <a:r>
              <a:rPr kumimoji="0" lang="ru-RU" altLang="ru-RU" sz="2400" b="0" i="0" u="none" strike="noStrike" cap="none" normalizeH="0" baseline="0" dirty="0" smtClean="0">
                <a:ln>
                  <a:noFill/>
                </a:ln>
                <a:solidFill>
                  <a:schemeClr val="tx1"/>
                </a:solidFill>
                <a:effectLst/>
                <a:latin typeface="+mj-lt"/>
                <a:cs typeface="Arial" pitchFamily="34" charset="0"/>
              </a:rPr>
              <a:t> </a:t>
            </a:r>
            <a:r>
              <a:rPr kumimoji="0" lang="en-US" altLang="ru-RU" sz="2400" b="0" i="1" u="none" strike="noStrike" cap="none" normalizeH="0" baseline="0" dirty="0" smtClean="0">
                <a:ln>
                  <a:noFill/>
                </a:ln>
                <a:solidFill>
                  <a:schemeClr val="tx1"/>
                </a:solidFill>
                <a:effectLst/>
                <a:latin typeface="+mj-lt"/>
                <a:cs typeface="Arial" pitchFamily="34" charset="0"/>
              </a:rPr>
              <a:t>m</a:t>
            </a:r>
            <a:r>
              <a:rPr kumimoji="0" lang="ru-RU" altLang="ru-RU" sz="2400" b="0" i="0" u="none" strike="noStrike" cap="none" normalizeH="0" baseline="0" dirty="0" smtClean="0">
                <a:ln>
                  <a:noFill/>
                </a:ln>
                <a:solidFill>
                  <a:schemeClr val="tx1"/>
                </a:solidFill>
                <a:effectLst/>
                <a:latin typeface="+mj-lt"/>
                <a:cs typeface="Arial" pitchFamily="34" charset="0"/>
              </a:rPr>
              <a:t> </a:t>
            </a:r>
            <a:r>
              <a:rPr kumimoji="0" lang="ru-RU" altLang="ru-RU" sz="2400" b="0" i="0" u="none" strike="noStrike" cap="none" normalizeH="0" baseline="0" dirty="0" smtClean="0">
                <a:ln>
                  <a:noFill/>
                </a:ln>
                <a:solidFill>
                  <a:srgbClr val="000000"/>
                </a:solidFill>
                <a:effectLst/>
                <a:latin typeface="+mj-lt"/>
                <a:cs typeface="Arial" pitchFamily="34" charset="0"/>
              </a:rPr>
              <a:t> объектов, которые выбраны из множества </a:t>
            </a:r>
            <a:r>
              <a:rPr kumimoji="0" lang="ru-RU" altLang="ru-RU" sz="2400" b="0" i="1" u="none" strike="noStrike" cap="none" normalizeH="0" baseline="0" dirty="0" smtClean="0">
                <a:ln>
                  <a:noFill/>
                </a:ln>
                <a:solidFill>
                  <a:schemeClr val="tx1"/>
                </a:solidFill>
                <a:effectLst/>
                <a:latin typeface="+mj-lt"/>
                <a:cs typeface="Arial" pitchFamily="34" charset="0"/>
              </a:rPr>
              <a:t> </a:t>
            </a:r>
            <a:r>
              <a:rPr kumimoji="0" lang="en-US" altLang="ru-RU" sz="2400" b="0" i="1" u="none" strike="noStrike" cap="none" normalizeH="0" baseline="0" dirty="0" smtClean="0">
                <a:ln>
                  <a:noFill/>
                </a:ln>
                <a:solidFill>
                  <a:schemeClr val="tx1"/>
                </a:solidFill>
                <a:effectLst/>
                <a:latin typeface="+mj-lt"/>
                <a:cs typeface="Arial" pitchFamily="34" charset="0"/>
              </a:rPr>
              <a:t>n</a:t>
            </a:r>
            <a:r>
              <a:rPr kumimoji="0" lang="ru-RU" altLang="ru-RU" sz="2400" b="0" i="0" u="none" strike="noStrike" cap="none" normalizeH="0" baseline="0" dirty="0" smtClean="0">
                <a:ln>
                  <a:noFill/>
                </a:ln>
                <a:solidFill>
                  <a:schemeClr val="tx1"/>
                </a:solidFill>
                <a:effectLst/>
                <a:latin typeface="+mj-lt"/>
                <a:cs typeface="Arial" pitchFamily="34" charset="0"/>
              </a:rPr>
              <a:t> </a:t>
            </a:r>
            <a:r>
              <a:rPr kumimoji="0" lang="ru-RU" altLang="ru-RU" sz="2400" b="0" i="0" u="none" strike="noStrike" cap="none" normalizeH="0" baseline="0" dirty="0" smtClean="0">
                <a:ln>
                  <a:noFill/>
                </a:ln>
                <a:solidFill>
                  <a:srgbClr val="000000"/>
                </a:solidFill>
                <a:effectLst/>
                <a:latin typeface="+mj-lt"/>
                <a:cs typeface="Arial" pitchFamily="34" charset="0"/>
              </a:rPr>
              <a:t> различных объектов, и которые отличаются друг от друга хотя бы одним объектом. Иными словами, отдельно взятое сочетание – это уникальная выборка из </a:t>
            </a:r>
            <a:r>
              <a:rPr kumimoji="0" lang="en-US" altLang="ru-RU" sz="2400" b="0" i="1" u="none" strike="noStrike" cap="none" normalizeH="0" baseline="0" dirty="0" smtClean="0">
                <a:ln>
                  <a:noFill/>
                </a:ln>
                <a:solidFill>
                  <a:srgbClr val="000000"/>
                </a:solidFill>
                <a:effectLst/>
                <a:latin typeface="+mj-lt"/>
                <a:cs typeface="Arial" pitchFamily="34" charset="0"/>
              </a:rPr>
              <a:t>m</a:t>
            </a:r>
            <a:r>
              <a:rPr kumimoji="0" lang="ru-RU" altLang="ru-RU" sz="2400" b="0" i="0" u="none" strike="noStrike" cap="none" normalizeH="0" baseline="0" dirty="0" smtClean="0">
                <a:ln>
                  <a:noFill/>
                </a:ln>
                <a:solidFill>
                  <a:schemeClr val="tx1"/>
                </a:solidFill>
                <a:effectLst/>
                <a:latin typeface="+mj-lt"/>
                <a:cs typeface="Arial" pitchFamily="34" charset="0"/>
              </a:rPr>
              <a:t>  </a:t>
            </a:r>
            <a:r>
              <a:rPr kumimoji="0" lang="ru-RU" altLang="ru-RU" sz="2400" b="0" i="0" u="none" strike="noStrike" cap="none" normalizeH="0" baseline="0" dirty="0" smtClean="0">
                <a:ln>
                  <a:noFill/>
                </a:ln>
                <a:solidFill>
                  <a:srgbClr val="000000"/>
                </a:solidFill>
                <a:effectLst/>
                <a:latin typeface="+mj-lt"/>
                <a:cs typeface="Arial" pitchFamily="34" charset="0"/>
              </a:rPr>
              <a:t>элементов, в которой </a:t>
            </a:r>
            <a:r>
              <a:rPr kumimoji="0" lang="ru-RU" altLang="ru-RU" sz="2400" b="0" i="0" u="sng" strike="noStrike" cap="none" normalizeH="0" baseline="0" dirty="0" smtClean="0">
                <a:ln>
                  <a:noFill/>
                </a:ln>
                <a:solidFill>
                  <a:srgbClr val="000000"/>
                </a:solidFill>
                <a:effectLst/>
                <a:latin typeface="+mj-lt"/>
                <a:cs typeface="Arial" pitchFamily="34" charset="0"/>
              </a:rPr>
              <a:t>не важен их порядок</a:t>
            </a:r>
            <a:r>
              <a:rPr kumimoji="0" lang="ru-RU" altLang="ru-RU" sz="2400" b="0" i="0" u="none" strike="noStrike" cap="none" normalizeH="0" baseline="0" dirty="0" smtClean="0">
                <a:ln>
                  <a:noFill/>
                </a:ln>
                <a:solidFill>
                  <a:srgbClr val="000000"/>
                </a:solidFill>
                <a:effectLst/>
                <a:latin typeface="+mj-lt"/>
                <a:cs typeface="Arial" pitchFamily="34" charset="0"/>
              </a:rPr>
              <a:t> (расположение)</a:t>
            </a:r>
            <a:r>
              <a:rPr kumimoji="0" lang="ru-RU" altLang="ru-RU" sz="2400" b="0" i="0" u="none" strike="noStrike" cap="none" normalizeH="0" baseline="0" dirty="0" smtClean="0">
                <a:ln>
                  <a:noFill/>
                </a:ln>
                <a:solidFill>
                  <a:schemeClr val="tx1"/>
                </a:solidFill>
                <a:effectLst/>
                <a:latin typeface="+mj-lt"/>
                <a:cs typeface="Arial" pitchFamily="34" charset="0"/>
              </a:rPr>
              <a:t> </a:t>
            </a:r>
          </a:p>
        </p:txBody>
      </p:sp>
    </p:spTree>
    <p:extLst>
      <p:ext uri="{BB962C8B-B14F-4D97-AF65-F5344CB8AC3E}">
        <p14:creationId xmlns:p14="http://schemas.microsoft.com/office/powerpoint/2010/main" val="214741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4928" y="323316"/>
            <a:ext cx="8283535" cy="1200329"/>
          </a:xfrm>
          <a:prstGeom prst="rect">
            <a:avLst/>
          </a:prstGeom>
        </p:spPr>
        <p:txBody>
          <a:bodyPr wrap="square">
            <a:spAutoFit/>
          </a:bodyPr>
          <a:lstStyle/>
          <a:p>
            <a:pPr algn="just"/>
            <a:r>
              <a:rPr lang="ru-RU" sz="2400" dirty="0" smtClean="0">
                <a:solidFill>
                  <a:srgbClr val="FF0000"/>
                </a:solidFill>
              </a:rPr>
              <a:t>Пример 3. </a:t>
            </a:r>
            <a:r>
              <a:rPr lang="ru-RU" sz="2400" dirty="0" smtClean="0"/>
              <a:t>Студенческая </a:t>
            </a:r>
            <a:r>
              <a:rPr lang="ru-RU" sz="2400" dirty="0"/>
              <a:t>группа состоит из 23 человек, среди которых 10 юношей и 13 девушек. Сколькими способами можно выбрать двух человек одного пола?</a:t>
            </a:r>
          </a:p>
        </p:txBody>
      </p:sp>
      <p:pic>
        <p:nvPicPr>
          <p:cNvPr id="6148" name="Picture 4" descr="http://mathprofi.ru/m/zadachi_po_kombinatorike_primery_reshenij_clip_image07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296" y="2204864"/>
            <a:ext cx="3986399" cy="800841"/>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5044440" y="2240995"/>
            <a:ext cx="3528393" cy="830997"/>
          </a:xfrm>
          <a:prstGeom prst="rect">
            <a:avLst/>
          </a:prstGeom>
        </p:spPr>
        <p:txBody>
          <a:bodyPr wrap="square">
            <a:spAutoFit/>
          </a:bodyPr>
          <a:lstStyle/>
          <a:p>
            <a:r>
              <a:rPr lang="ru-RU" sz="2400" dirty="0"/>
              <a:t>способами можно </a:t>
            </a:r>
            <a:endParaRPr lang="ru-RU" sz="2400" dirty="0" smtClean="0"/>
          </a:p>
          <a:p>
            <a:pPr algn="r"/>
            <a:r>
              <a:rPr lang="ru-RU" sz="2400" dirty="0" smtClean="0"/>
              <a:t>выбрать </a:t>
            </a:r>
            <a:r>
              <a:rPr lang="ru-RU" sz="2400" dirty="0"/>
              <a:t>2 юношей;</a:t>
            </a:r>
          </a:p>
        </p:txBody>
      </p:sp>
      <p:pic>
        <p:nvPicPr>
          <p:cNvPr id="6152" name="Picture 8" descr="http://mathprofi.ru/m/zadachi_po_kombinatorike_primery_reshenij_clip_image076.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28" y="3573016"/>
            <a:ext cx="3968432" cy="720080"/>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4858766" y="3517557"/>
            <a:ext cx="3770334" cy="830997"/>
          </a:xfrm>
          <a:prstGeom prst="rect">
            <a:avLst/>
          </a:prstGeom>
        </p:spPr>
        <p:txBody>
          <a:bodyPr wrap="square">
            <a:spAutoFit/>
          </a:bodyPr>
          <a:lstStyle/>
          <a:p>
            <a:r>
              <a:rPr lang="ru-RU" sz="2400" dirty="0"/>
              <a:t>способами можно </a:t>
            </a:r>
            <a:endParaRPr lang="ru-RU" sz="2400" dirty="0" smtClean="0"/>
          </a:p>
          <a:p>
            <a:pPr algn="r"/>
            <a:r>
              <a:rPr lang="ru-RU" sz="2400" dirty="0" smtClean="0"/>
              <a:t>выбрать </a:t>
            </a:r>
            <a:r>
              <a:rPr lang="ru-RU" sz="2400" dirty="0"/>
              <a:t>2 девушек.</a:t>
            </a:r>
          </a:p>
        </p:txBody>
      </p:sp>
      <p:pic>
        <p:nvPicPr>
          <p:cNvPr id="6154" name="Picture 10" descr="http://mathprofi.ru/m/zadachi_po_kombinatorike_primery_reshenij_clip_image078.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7801" y="4941168"/>
            <a:ext cx="3102106" cy="481693"/>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474639" y="4437112"/>
            <a:ext cx="5000627" cy="1200329"/>
          </a:xfrm>
          <a:prstGeom prst="rect">
            <a:avLst/>
          </a:prstGeom>
        </p:spPr>
        <p:txBody>
          <a:bodyPr wrap="square">
            <a:spAutoFit/>
          </a:bodyPr>
          <a:lstStyle/>
          <a:p>
            <a:r>
              <a:rPr lang="ru-RU" sz="2400" dirty="0"/>
              <a:t>Таким образом, двух человек одного пола (без разницы – юношей или девушек) можно выбрать: </a:t>
            </a:r>
          </a:p>
        </p:txBody>
      </p:sp>
      <p:sp>
        <p:nvSpPr>
          <p:cNvPr id="13" name="TextBox 12"/>
          <p:cNvSpPr txBox="1"/>
          <p:nvPr/>
        </p:nvSpPr>
        <p:spPr>
          <a:xfrm>
            <a:off x="6084168" y="5433321"/>
            <a:ext cx="2520280" cy="461665"/>
          </a:xfrm>
          <a:prstGeom prst="rect">
            <a:avLst/>
          </a:prstGeom>
          <a:noFill/>
        </p:spPr>
        <p:txBody>
          <a:bodyPr wrap="square" rtlCol="0">
            <a:spAutoFit/>
          </a:bodyPr>
          <a:lstStyle/>
          <a:p>
            <a:pPr algn="r"/>
            <a:r>
              <a:rPr lang="ru-RU" sz="2400" dirty="0" smtClean="0"/>
              <a:t>способами.</a:t>
            </a:r>
            <a:endParaRPr lang="ru-RU" sz="2400" dirty="0"/>
          </a:p>
        </p:txBody>
      </p:sp>
    </p:spTree>
    <p:extLst>
      <p:ext uri="{BB962C8B-B14F-4D97-AF65-F5344CB8AC3E}">
        <p14:creationId xmlns:p14="http://schemas.microsoft.com/office/powerpoint/2010/main" val="2905544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barn(inVertical)">
                                      <p:cBhvr>
                                        <p:cTn id="7" dur="500"/>
                                        <p:tgtEl>
                                          <p:spTgt spid="614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6152"/>
                                        </p:tgtEl>
                                        <p:attrNameLst>
                                          <p:attrName>style.visibility</p:attrName>
                                        </p:attrNameLst>
                                      </p:cBhvr>
                                      <p:to>
                                        <p:strVal val="visible"/>
                                      </p:to>
                                    </p:set>
                                    <p:animEffect transition="in" filter="barn(inVertical)">
                                      <p:cBhvr>
                                        <p:cTn id="15" dur="4000"/>
                                        <p:tgtEl>
                                          <p:spTgt spid="6152"/>
                                        </p:tgtEl>
                                      </p:cBhvr>
                                    </p:animEffect>
                                  </p:childTnLst>
                                </p:cTn>
                              </p:par>
                            </p:childTnLst>
                          </p:cTn>
                        </p:par>
                        <p:par>
                          <p:cTn id="16" fill="hold">
                            <p:stCondLst>
                              <p:cond delay="5000"/>
                            </p:stCondLst>
                            <p:childTnLst>
                              <p:par>
                                <p:cTn id="17" presetID="16" presetClass="entr" presetSubtype="2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par>
                          <p:cTn id="25" fill="hold">
                            <p:stCondLst>
                              <p:cond delay="6000"/>
                            </p:stCondLst>
                            <p:childTnLst>
                              <p:par>
                                <p:cTn id="26" presetID="16" presetClass="entr" presetSubtype="21" fill="hold" nodeType="afterEffect">
                                  <p:stCondLst>
                                    <p:cond delay="0"/>
                                  </p:stCondLst>
                                  <p:childTnLst>
                                    <p:set>
                                      <p:cBhvr>
                                        <p:cTn id="27" dur="1" fill="hold">
                                          <p:stCondLst>
                                            <p:cond delay="0"/>
                                          </p:stCondLst>
                                        </p:cTn>
                                        <p:tgtEl>
                                          <p:spTgt spid="6154"/>
                                        </p:tgtEl>
                                        <p:attrNameLst>
                                          <p:attrName>style.visibility</p:attrName>
                                        </p:attrNameLst>
                                      </p:cBhvr>
                                      <p:to>
                                        <p:strVal val="visible"/>
                                      </p:to>
                                    </p:set>
                                    <p:animEffect transition="in" filter="barn(inVertical)">
                                      <p:cBhvr>
                                        <p:cTn id="28" dur="500"/>
                                        <p:tgtEl>
                                          <p:spTgt spid="6154"/>
                                        </p:tgtEl>
                                      </p:cBhvr>
                                    </p:animEffect>
                                  </p:childTnLst>
                                </p:cTn>
                              </p:par>
                            </p:childTnLst>
                          </p:cTn>
                        </p:par>
                        <p:par>
                          <p:cTn id="29" fill="hold">
                            <p:stCondLst>
                              <p:cond delay="6500"/>
                            </p:stCondLst>
                            <p:childTnLst>
                              <p:par>
                                <p:cTn id="30" presetID="1"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764704"/>
            <a:ext cx="9028401"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11947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1514" y="2168277"/>
            <a:ext cx="8424936" cy="169277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r>
              <a:rPr lang="ru-RU" sz="2400" b="1" dirty="0" smtClean="0">
                <a:solidFill>
                  <a:srgbClr val="FF0000"/>
                </a:solidFill>
              </a:rPr>
              <a:t>Пример 4.</a:t>
            </a:r>
            <a:r>
              <a:rPr lang="ru-RU" sz="2400" dirty="0" smtClean="0"/>
              <a:t> </a:t>
            </a:r>
            <a:r>
              <a:rPr lang="ru-RU" sz="2400" dirty="0"/>
              <a:t>В сред­нем на 50 исправных фо­на­ри­ков при­хо­дит­ся два не­ис­прав­ных. Най­ди­те ве­ро­ят­ность ку­пить ра­бо­та­ю­щий фо­на­рик.</a:t>
            </a:r>
          </a:p>
          <a:p>
            <a:pPr algn="just"/>
            <a:endParaRPr lang="ru-RU" sz="800" dirty="0"/>
          </a:p>
          <a:p>
            <a:pPr algn="just"/>
            <a:r>
              <a:rPr lang="ru-RU" sz="2400" dirty="0"/>
              <a:t>Ре­зуль­тат округ­ли­те до сотых.</a:t>
            </a:r>
          </a:p>
        </p:txBody>
      </p:sp>
      <p:sp>
        <p:nvSpPr>
          <p:cNvPr id="3" name="Прямоугольник 2"/>
          <p:cNvSpPr/>
          <p:nvPr/>
        </p:nvSpPr>
        <p:spPr>
          <a:xfrm>
            <a:off x="458166" y="4226312"/>
            <a:ext cx="8424936" cy="193899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ru-RU" sz="2400" b="1" dirty="0" smtClean="0">
                <a:solidFill>
                  <a:srgbClr val="FF0000"/>
                </a:solidFill>
              </a:rPr>
              <a:t>Решение. </a:t>
            </a:r>
            <a:r>
              <a:rPr lang="ru-RU" sz="2400" dirty="0" smtClean="0"/>
              <a:t>Здесь </a:t>
            </a:r>
            <a:r>
              <a:rPr lang="ru-RU" sz="2400" dirty="0"/>
              <a:t>важно не ошибиться. Если на 50 работающих фонариков с одной стороны приходится 2 неработающих, </a:t>
            </a:r>
            <a:r>
              <a:rPr lang="ru-RU" sz="2400" dirty="0">
                <a:solidFill>
                  <a:srgbClr val="FF0000"/>
                </a:solidFill>
              </a:rPr>
              <a:t>то всего фонариков – 52!</a:t>
            </a:r>
            <a:r>
              <a:rPr lang="ru-RU" sz="2400" dirty="0"/>
              <a:t> </a:t>
            </a:r>
            <a:r>
              <a:rPr lang="ru-RU" sz="2400" b="1" i="1" dirty="0"/>
              <a:t>Это тонкость этой задачи. </a:t>
            </a:r>
            <a:r>
              <a:rPr lang="ru-RU" sz="2400" dirty="0"/>
              <a:t>Вероятность купить работающий фонарик равна 50/52, </a:t>
            </a:r>
            <a:r>
              <a:rPr lang="ru-RU" sz="2400" dirty="0" smtClean="0"/>
              <a:t>т.е. 0,9615</a:t>
            </a:r>
            <a:r>
              <a:rPr lang="ru-RU" sz="2400" dirty="0"/>
              <a:t>. Округляем до </a:t>
            </a:r>
            <a:r>
              <a:rPr lang="ru-RU" sz="2400" dirty="0" smtClean="0"/>
              <a:t>сотых, получаем 0,96.</a:t>
            </a:r>
            <a:endParaRPr lang="ru-RU" sz="2400" dirty="0"/>
          </a:p>
        </p:txBody>
      </p:sp>
      <p:sp>
        <p:nvSpPr>
          <p:cNvPr id="4" name="Прямоугольник 3"/>
          <p:cNvSpPr/>
          <p:nvPr/>
        </p:nvSpPr>
        <p:spPr>
          <a:xfrm>
            <a:off x="6372200" y="6165304"/>
            <a:ext cx="1921552" cy="461665"/>
          </a:xfrm>
          <a:prstGeom prst="rect">
            <a:avLst/>
          </a:prstGeom>
        </p:spPr>
        <p:txBody>
          <a:bodyPr wrap="none">
            <a:spAutoFit/>
          </a:bodyPr>
          <a:lstStyle/>
          <a:p>
            <a:pPr lvl="0"/>
            <a:r>
              <a:rPr lang="ru-RU" sz="2400" b="1" dirty="0">
                <a:solidFill>
                  <a:srgbClr val="FF0000"/>
                </a:solidFill>
              </a:rPr>
              <a:t>Ответ: </a:t>
            </a:r>
            <a:r>
              <a:rPr lang="ru-RU" sz="2400" b="1" dirty="0" smtClean="0">
                <a:solidFill>
                  <a:srgbClr val="FF0000"/>
                </a:solidFill>
              </a:rPr>
              <a:t>   </a:t>
            </a:r>
            <a:r>
              <a:rPr lang="ru-RU" sz="2400" dirty="0" smtClean="0">
                <a:solidFill>
                  <a:prstClr val="black"/>
                </a:solidFill>
              </a:rPr>
              <a:t>0,96.</a:t>
            </a:r>
            <a:endParaRPr lang="ru-RU" sz="2400" dirty="0">
              <a:solidFill>
                <a:prstClr val="black"/>
              </a:solidFill>
            </a:endParaRPr>
          </a:p>
        </p:txBody>
      </p:sp>
      <p:sp>
        <p:nvSpPr>
          <p:cNvPr id="5" name="TextBox 4"/>
          <p:cNvSpPr txBox="1"/>
          <p:nvPr/>
        </p:nvSpPr>
        <p:spPr>
          <a:xfrm>
            <a:off x="461514" y="120093"/>
            <a:ext cx="8421588"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ru-RU" sz="3600" dirty="0" smtClean="0"/>
              <a:t>Теория вероятностей </a:t>
            </a:r>
            <a:endParaRPr lang="ru-RU" sz="3600" dirty="0"/>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908720"/>
            <a:ext cx="1440160"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468227" y="1217947"/>
            <a:ext cx="6264696" cy="461665"/>
          </a:xfrm>
          <a:prstGeom prst="rect">
            <a:avLst/>
          </a:prstGeom>
          <a:noFill/>
        </p:spPr>
        <p:txBody>
          <a:bodyPr wrap="square" rtlCol="0">
            <a:spAutoFit/>
          </a:bodyPr>
          <a:lstStyle/>
          <a:p>
            <a:r>
              <a:rPr lang="ru-RU" sz="2400" dirty="0" smtClean="0"/>
              <a:t>- классическое определение вероятности.</a:t>
            </a:r>
            <a:endParaRPr lang="ru-RU" sz="2400" dirty="0"/>
          </a:p>
        </p:txBody>
      </p:sp>
    </p:spTree>
    <p:extLst>
      <p:ext uri="{BB962C8B-B14F-4D97-AF65-F5344CB8AC3E}">
        <p14:creationId xmlns:p14="http://schemas.microsoft.com/office/powerpoint/2010/main" val="3030460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0327" y="260648"/>
            <a:ext cx="8424529" cy="132343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algn="just"/>
            <a:r>
              <a:rPr lang="ru-RU" sz="2400" dirty="0" smtClean="0">
                <a:solidFill>
                  <a:prstClr val="black"/>
                </a:solidFill>
              </a:rPr>
              <a:t>Вероятность суммы (объединения) двух несовместных событий </a:t>
            </a:r>
            <a:r>
              <a:rPr lang="ru-RU" sz="2400" i="1" dirty="0" smtClean="0">
                <a:solidFill>
                  <a:prstClr val="black"/>
                </a:solidFill>
              </a:rPr>
              <a:t>А</a:t>
            </a:r>
            <a:r>
              <a:rPr lang="ru-RU" sz="2400" dirty="0" smtClean="0">
                <a:solidFill>
                  <a:prstClr val="black"/>
                </a:solidFill>
              </a:rPr>
              <a:t> </a:t>
            </a:r>
            <a:r>
              <a:rPr lang="ru-RU" sz="2400" dirty="0">
                <a:solidFill>
                  <a:prstClr val="black"/>
                </a:solidFill>
              </a:rPr>
              <a:t>и </a:t>
            </a:r>
            <a:r>
              <a:rPr lang="ru-RU" sz="2400" i="1" dirty="0">
                <a:solidFill>
                  <a:prstClr val="black"/>
                </a:solidFill>
              </a:rPr>
              <a:t>В</a:t>
            </a:r>
            <a:r>
              <a:rPr lang="ru-RU" sz="2400" dirty="0">
                <a:solidFill>
                  <a:prstClr val="black"/>
                </a:solidFill>
              </a:rPr>
              <a:t> </a:t>
            </a:r>
            <a:r>
              <a:rPr lang="ru-RU" sz="2400" b="1" dirty="0" smtClean="0">
                <a:solidFill>
                  <a:prstClr val="black"/>
                </a:solidFill>
              </a:rPr>
              <a:t>равна сумме вероятностей этих событий</a:t>
            </a:r>
            <a:r>
              <a:rPr lang="ru-RU" sz="2400" dirty="0" smtClean="0">
                <a:solidFill>
                  <a:prstClr val="black"/>
                </a:solidFill>
              </a:rPr>
              <a:t>: </a:t>
            </a:r>
            <a:endParaRPr lang="ru-RU" sz="2400" dirty="0">
              <a:solidFill>
                <a:prstClr val="black"/>
              </a:solidFill>
            </a:endParaRPr>
          </a:p>
          <a:p>
            <a:pPr lvl="0"/>
            <a:endParaRPr lang="en-US" sz="2400" dirty="0" smtClean="0">
              <a:solidFill>
                <a:prstClr val="black"/>
              </a:solidFill>
            </a:endParaRPr>
          </a:p>
          <a:p>
            <a:pPr lvl="0"/>
            <a:endParaRPr lang="ru-RU" sz="800" dirty="0">
              <a:solidFill>
                <a:prstClr val="black"/>
              </a:solidFill>
            </a:endParaRPr>
          </a:p>
        </p:txBody>
      </p:sp>
      <p:sp>
        <p:nvSpPr>
          <p:cNvPr id="4" name="TextBox 3"/>
          <p:cNvSpPr txBox="1"/>
          <p:nvPr/>
        </p:nvSpPr>
        <p:spPr>
          <a:xfrm>
            <a:off x="380328" y="1772816"/>
            <a:ext cx="8424529"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ru-RU" sz="2400" b="1" dirty="0" smtClean="0">
                <a:solidFill>
                  <a:srgbClr val="FF0000"/>
                </a:solidFill>
              </a:rPr>
              <a:t>Пример 5.</a:t>
            </a:r>
            <a:r>
              <a:rPr lang="ru-RU" sz="2400" dirty="0" smtClean="0"/>
              <a:t> В урне находятся 40 шаров: 10 синих, 12 черных и 18 белых. Найдите вероятность извлечения из урны цветного шара. </a:t>
            </a:r>
            <a:endParaRPr lang="ru-RU" sz="2400" dirty="0"/>
          </a:p>
        </p:txBody>
      </p:sp>
      <mc:AlternateContent xmlns:mc="http://schemas.openxmlformats.org/markup-compatibility/2006" xmlns:a14="http://schemas.microsoft.com/office/drawing/2010/main">
        <mc:Choice Requires="a14">
          <p:sp>
            <p:nvSpPr>
              <p:cNvPr id="5" name="TextBox 4"/>
              <p:cNvSpPr txBox="1"/>
              <p:nvPr/>
            </p:nvSpPr>
            <p:spPr>
              <a:xfrm>
                <a:off x="380328" y="3140968"/>
                <a:ext cx="8424529" cy="328186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ru-RU" sz="2400" b="1" dirty="0" smtClean="0">
                    <a:solidFill>
                      <a:srgbClr val="FF0000"/>
                    </a:solidFill>
                  </a:rPr>
                  <a:t>Решение. </a:t>
                </a:r>
                <a:r>
                  <a:rPr lang="ru-RU" sz="2400" dirty="0" smtClean="0"/>
                  <a:t>Вероятность появления синего шара (событие </a:t>
                </a:r>
                <a:r>
                  <a:rPr lang="ru-RU" sz="2400" i="1" dirty="0" smtClean="0"/>
                  <a:t>А</a:t>
                </a:r>
                <a:r>
                  <a:rPr lang="ru-RU" sz="2400" dirty="0" smtClean="0"/>
                  <a:t>): </a:t>
                </a:r>
              </a:p>
              <a:p>
                <a:pPr/>
                <a14:m>
                  <m:oMathPara xmlns:m="http://schemas.openxmlformats.org/officeDocument/2006/math">
                    <m:oMathParaPr>
                      <m:jc m:val="centerGroup"/>
                    </m:oMathParaPr>
                    <m:oMath xmlns:m="http://schemas.openxmlformats.org/officeDocument/2006/math">
                      <m:r>
                        <a:rPr lang="en-US" sz="2400" b="0" i="1" smtClean="0">
                          <a:solidFill>
                            <a:schemeClr val="tx1"/>
                          </a:solidFill>
                          <a:latin typeface="Cambria Math"/>
                        </a:rPr>
                        <m:t>𝑃</m:t>
                      </m:r>
                      <m:d>
                        <m:dPr>
                          <m:ctrlPr>
                            <a:rPr lang="en-US" sz="2400" b="0" i="1" smtClean="0">
                              <a:solidFill>
                                <a:schemeClr val="tx1"/>
                              </a:solidFill>
                              <a:latin typeface="Cambria Math"/>
                            </a:rPr>
                          </m:ctrlPr>
                        </m:dPr>
                        <m:e>
                          <m:r>
                            <a:rPr lang="en-US" sz="2400" b="0" i="1" smtClean="0">
                              <a:solidFill>
                                <a:schemeClr val="tx1"/>
                              </a:solidFill>
                              <a:latin typeface="Cambria Math"/>
                            </a:rPr>
                            <m:t>𝐴</m:t>
                          </m:r>
                        </m:e>
                      </m:d>
                      <m:r>
                        <a:rPr lang="en-US" sz="2400" b="0" i="1" smtClean="0">
                          <a:solidFill>
                            <a:schemeClr val="tx1"/>
                          </a:solidFill>
                          <a:latin typeface="Cambria Math"/>
                        </a:rPr>
                        <m:t>=</m:t>
                      </m:r>
                      <m:f>
                        <m:fPr>
                          <m:ctrlPr>
                            <a:rPr lang="en-US" sz="2400" b="0" i="1" smtClean="0">
                              <a:solidFill>
                                <a:schemeClr val="tx1"/>
                              </a:solidFill>
                              <a:latin typeface="Cambria Math"/>
                            </a:rPr>
                          </m:ctrlPr>
                        </m:fPr>
                        <m:num>
                          <m:r>
                            <a:rPr lang="en-US" sz="2400" b="0" i="1" smtClean="0">
                              <a:solidFill>
                                <a:schemeClr val="tx1"/>
                              </a:solidFill>
                              <a:latin typeface="Cambria Math"/>
                            </a:rPr>
                            <m:t>10</m:t>
                          </m:r>
                        </m:num>
                        <m:den>
                          <m:r>
                            <a:rPr lang="en-US" sz="2400" b="0" i="1" smtClean="0">
                              <a:solidFill>
                                <a:schemeClr val="tx1"/>
                              </a:solidFill>
                              <a:latin typeface="Cambria Math"/>
                            </a:rPr>
                            <m:t>40</m:t>
                          </m:r>
                        </m:den>
                      </m:f>
                      <m:r>
                        <a:rPr lang="en-US" sz="2400" b="0" i="1" smtClean="0">
                          <a:solidFill>
                            <a:schemeClr val="tx1"/>
                          </a:solidFill>
                          <a:latin typeface="Cambria Math"/>
                        </a:rPr>
                        <m:t>=</m:t>
                      </m:r>
                      <m:f>
                        <m:fPr>
                          <m:ctrlPr>
                            <a:rPr lang="en-US" sz="2400" b="0" i="1" smtClean="0">
                              <a:solidFill>
                                <a:schemeClr val="tx1"/>
                              </a:solidFill>
                              <a:latin typeface="Cambria Math"/>
                            </a:rPr>
                          </m:ctrlPr>
                        </m:fPr>
                        <m:num>
                          <m:r>
                            <a:rPr lang="en-US" sz="2400" b="0" i="1" smtClean="0">
                              <a:solidFill>
                                <a:schemeClr val="tx1"/>
                              </a:solidFill>
                              <a:latin typeface="Cambria Math"/>
                            </a:rPr>
                            <m:t>1</m:t>
                          </m:r>
                        </m:num>
                        <m:den>
                          <m:r>
                            <a:rPr lang="en-US" sz="2400" b="0" i="1" smtClean="0">
                              <a:solidFill>
                                <a:schemeClr val="tx1"/>
                              </a:solidFill>
                              <a:latin typeface="Cambria Math"/>
                            </a:rPr>
                            <m:t>4</m:t>
                          </m:r>
                        </m:den>
                      </m:f>
                      <m:r>
                        <a:rPr lang="en-US" sz="2400" b="0" i="0" smtClean="0">
                          <a:solidFill>
                            <a:schemeClr val="tx1"/>
                          </a:solidFill>
                          <a:latin typeface="Cambria Math"/>
                        </a:rPr>
                        <m:t>.</m:t>
                      </m:r>
                    </m:oMath>
                  </m:oMathPara>
                </a14:m>
                <a:endParaRPr lang="en-US" sz="2400" dirty="0" smtClean="0">
                  <a:solidFill>
                    <a:schemeClr val="tx1"/>
                  </a:solidFill>
                </a:endParaRPr>
              </a:p>
              <a:p>
                <a:r>
                  <a:rPr lang="ru-RU" sz="2400" dirty="0" smtClean="0"/>
                  <a:t>Вероятность </a:t>
                </a:r>
                <a:r>
                  <a:rPr lang="ru-RU" sz="2400" dirty="0"/>
                  <a:t>появления </a:t>
                </a:r>
                <a:r>
                  <a:rPr lang="ru-RU" sz="2400" dirty="0" smtClean="0"/>
                  <a:t>черного </a:t>
                </a:r>
                <a:r>
                  <a:rPr lang="ru-RU" sz="2400" dirty="0"/>
                  <a:t>шара (событие </a:t>
                </a:r>
                <a:r>
                  <a:rPr lang="ru-RU" sz="2400" i="1" dirty="0" smtClean="0"/>
                  <a:t>В</a:t>
                </a:r>
                <a:r>
                  <a:rPr lang="ru-RU" sz="2400" dirty="0" smtClean="0"/>
                  <a:t>): </a:t>
                </a:r>
                <a:endParaRPr lang="ru-RU" sz="2400" dirty="0"/>
              </a:p>
              <a:p>
                <a:pPr/>
                <a14:m>
                  <m:oMathPara xmlns:m="http://schemas.openxmlformats.org/officeDocument/2006/math">
                    <m:oMathParaPr>
                      <m:jc m:val="centerGroup"/>
                    </m:oMathParaPr>
                    <m:oMath xmlns:m="http://schemas.openxmlformats.org/officeDocument/2006/math">
                      <m:r>
                        <a:rPr lang="en-US" sz="2400" i="1">
                          <a:latin typeface="Cambria Math"/>
                        </a:rPr>
                        <m:t>𝑃</m:t>
                      </m:r>
                      <m:d>
                        <m:dPr>
                          <m:ctrlPr>
                            <a:rPr lang="en-US" sz="2400" i="1">
                              <a:latin typeface="Cambria Math"/>
                            </a:rPr>
                          </m:ctrlPr>
                        </m:dPr>
                        <m:e>
                          <m:r>
                            <a:rPr lang="en-US" sz="2400" b="0" i="1" smtClean="0">
                              <a:latin typeface="Cambria Math"/>
                            </a:rPr>
                            <m:t>𝐵</m:t>
                          </m:r>
                        </m:e>
                      </m:d>
                      <m:r>
                        <a:rPr lang="en-US" sz="2400" i="1">
                          <a:latin typeface="Cambria Math"/>
                        </a:rPr>
                        <m:t>=</m:t>
                      </m:r>
                      <m:f>
                        <m:fPr>
                          <m:ctrlPr>
                            <a:rPr lang="en-US" sz="2400" i="1">
                              <a:latin typeface="Cambria Math"/>
                            </a:rPr>
                          </m:ctrlPr>
                        </m:fPr>
                        <m:num>
                          <m:r>
                            <a:rPr lang="en-US" sz="2400" i="1">
                              <a:latin typeface="Cambria Math"/>
                            </a:rPr>
                            <m:t>1</m:t>
                          </m:r>
                          <m:r>
                            <a:rPr lang="ru-RU" sz="2400" b="0" i="1" smtClean="0">
                              <a:latin typeface="Cambria Math"/>
                            </a:rPr>
                            <m:t>2</m:t>
                          </m:r>
                        </m:num>
                        <m:den>
                          <m:r>
                            <a:rPr lang="en-US" sz="2400" i="1">
                              <a:latin typeface="Cambria Math"/>
                            </a:rPr>
                            <m:t>40</m:t>
                          </m:r>
                        </m:den>
                      </m:f>
                      <m:r>
                        <a:rPr lang="en-US" sz="2400" i="1">
                          <a:latin typeface="Cambria Math"/>
                        </a:rPr>
                        <m:t>=</m:t>
                      </m:r>
                      <m:f>
                        <m:fPr>
                          <m:ctrlPr>
                            <a:rPr lang="en-US" sz="2400" i="1">
                              <a:latin typeface="Cambria Math"/>
                            </a:rPr>
                          </m:ctrlPr>
                        </m:fPr>
                        <m:num>
                          <m:r>
                            <a:rPr lang="ru-RU" sz="2400" b="0" i="1" smtClean="0">
                              <a:latin typeface="Cambria Math"/>
                            </a:rPr>
                            <m:t>3</m:t>
                          </m:r>
                        </m:num>
                        <m:den>
                          <m:r>
                            <a:rPr lang="ru-RU" sz="2400" b="0" i="1" smtClean="0">
                              <a:latin typeface="Cambria Math"/>
                            </a:rPr>
                            <m:t>10</m:t>
                          </m:r>
                        </m:den>
                      </m:f>
                      <m:r>
                        <a:rPr lang="en-US" sz="2400">
                          <a:latin typeface="Cambria Math"/>
                        </a:rPr>
                        <m:t>.</m:t>
                      </m:r>
                    </m:oMath>
                  </m:oMathPara>
                </a14:m>
                <a:endParaRPr lang="en-US" sz="2400" dirty="0"/>
              </a:p>
              <a:p>
                <a:r>
                  <a:rPr lang="ru-RU" sz="2400" dirty="0" smtClean="0">
                    <a:solidFill>
                      <a:schemeClr val="tx1"/>
                    </a:solidFill>
                  </a:rPr>
                  <a:t>События А и В несовместны, следовательно, </a:t>
                </a:r>
                <a:endParaRPr lang="en-US" sz="2400" b="0" i="1" dirty="0" smtClean="0">
                  <a:solidFill>
                    <a:schemeClr val="tx1"/>
                  </a:solidFill>
                  <a:latin typeface="Cambria Math"/>
                </a:endParaRPr>
              </a:p>
              <a:p>
                <a:pPr/>
                <a14:m>
                  <m:oMathPara xmlns:m="http://schemas.openxmlformats.org/officeDocument/2006/math">
                    <m:oMathParaPr>
                      <m:jc m:val="centerGroup"/>
                    </m:oMathParaPr>
                    <m:oMath xmlns:m="http://schemas.openxmlformats.org/officeDocument/2006/math">
                      <m:r>
                        <a:rPr lang="en-US" sz="2400" b="0" i="1" smtClean="0">
                          <a:solidFill>
                            <a:schemeClr val="tx1"/>
                          </a:solidFill>
                          <a:latin typeface="Cambria Math"/>
                        </a:rPr>
                        <m:t>𝑃</m:t>
                      </m:r>
                      <m:d>
                        <m:dPr>
                          <m:ctrlPr>
                            <a:rPr lang="en-US" sz="2400" b="0" i="1" smtClean="0">
                              <a:solidFill>
                                <a:schemeClr val="tx1"/>
                              </a:solidFill>
                              <a:latin typeface="Cambria Math"/>
                            </a:rPr>
                          </m:ctrlPr>
                        </m:dPr>
                        <m:e>
                          <m:r>
                            <a:rPr lang="en-US" sz="2400" b="0" i="1" smtClean="0">
                              <a:solidFill>
                                <a:schemeClr val="tx1"/>
                              </a:solidFill>
                              <a:latin typeface="Cambria Math"/>
                            </a:rPr>
                            <m:t>𝐴</m:t>
                          </m:r>
                          <m:r>
                            <a:rPr lang="en-US" sz="2400" b="0" i="1" smtClean="0">
                              <a:solidFill>
                                <a:schemeClr val="tx1"/>
                              </a:solidFill>
                              <a:latin typeface="Cambria Math"/>
                            </a:rPr>
                            <m:t>+</m:t>
                          </m:r>
                          <m:r>
                            <a:rPr lang="en-US" sz="2400" b="0" i="1" smtClean="0">
                              <a:solidFill>
                                <a:schemeClr val="tx1"/>
                              </a:solidFill>
                              <a:latin typeface="Cambria Math"/>
                            </a:rPr>
                            <m:t>𝐵</m:t>
                          </m:r>
                        </m:e>
                      </m:d>
                      <m:r>
                        <a:rPr lang="en-US" sz="2400" b="0" i="1" smtClean="0">
                          <a:solidFill>
                            <a:schemeClr val="tx1"/>
                          </a:solidFill>
                          <a:latin typeface="Cambria Math"/>
                        </a:rPr>
                        <m:t>=</m:t>
                      </m:r>
                      <m:r>
                        <a:rPr lang="en-US" sz="2400" b="0" i="1" smtClean="0">
                          <a:solidFill>
                            <a:schemeClr val="tx1"/>
                          </a:solidFill>
                          <a:latin typeface="Cambria Math"/>
                        </a:rPr>
                        <m:t>𝑃</m:t>
                      </m:r>
                      <m:d>
                        <m:dPr>
                          <m:ctrlPr>
                            <a:rPr lang="en-US" sz="2400" b="0" i="1" smtClean="0">
                              <a:solidFill>
                                <a:schemeClr val="tx1"/>
                              </a:solidFill>
                              <a:latin typeface="Cambria Math"/>
                            </a:rPr>
                          </m:ctrlPr>
                        </m:dPr>
                        <m:e>
                          <m:r>
                            <a:rPr lang="en-US" sz="2400" b="0" i="1" smtClean="0">
                              <a:solidFill>
                                <a:schemeClr val="tx1"/>
                              </a:solidFill>
                              <a:latin typeface="Cambria Math"/>
                            </a:rPr>
                            <m:t>𝐴</m:t>
                          </m:r>
                        </m:e>
                      </m:d>
                      <m:r>
                        <a:rPr lang="en-US" sz="2400" b="0" i="1" smtClean="0">
                          <a:solidFill>
                            <a:schemeClr val="tx1"/>
                          </a:solidFill>
                          <a:latin typeface="Cambria Math"/>
                        </a:rPr>
                        <m:t>+</m:t>
                      </m:r>
                      <m:r>
                        <a:rPr lang="en-US" sz="2400" b="0" i="1" smtClean="0">
                          <a:solidFill>
                            <a:schemeClr val="tx1"/>
                          </a:solidFill>
                          <a:latin typeface="Cambria Math"/>
                        </a:rPr>
                        <m:t>𝑃</m:t>
                      </m:r>
                      <m:d>
                        <m:dPr>
                          <m:ctrlPr>
                            <a:rPr lang="en-US" sz="2400" b="0" i="1" smtClean="0">
                              <a:solidFill>
                                <a:schemeClr val="tx1"/>
                              </a:solidFill>
                              <a:latin typeface="Cambria Math"/>
                            </a:rPr>
                          </m:ctrlPr>
                        </m:dPr>
                        <m:e>
                          <m:r>
                            <a:rPr lang="en-US" sz="2400" b="0" i="1" smtClean="0">
                              <a:solidFill>
                                <a:schemeClr val="tx1"/>
                              </a:solidFill>
                              <a:latin typeface="Cambria Math"/>
                            </a:rPr>
                            <m:t>𝐵</m:t>
                          </m:r>
                        </m:e>
                      </m:d>
                      <m:r>
                        <a:rPr lang="en-US" sz="2400" b="0" i="1" smtClean="0">
                          <a:solidFill>
                            <a:schemeClr val="tx1"/>
                          </a:solidFill>
                          <a:latin typeface="Cambria Math"/>
                        </a:rPr>
                        <m:t>=</m:t>
                      </m:r>
                      <m:f>
                        <m:fPr>
                          <m:ctrlPr>
                            <a:rPr lang="en-US" sz="2400" b="0" i="1" smtClean="0">
                              <a:solidFill>
                                <a:schemeClr val="tx1"/>
                              </a:solidFill>
                              <a:latin typeface="Cambria Math"/>
                            </a:rPr>
                          </m:ctrlPr>
                        </m:fPr>
                        <m:num>
                          <m:r>
                            <a:rPr lang="en-US" sz="2400" b="0" i="1" smtClean="0">
                              <a:solidFill>
                                <a:schemeClr val="tx1"/>
                              </a:solidFill>
                              <a:latin typeface="Cambria Math"/>
                            </a:rPr>
                            <m:t>1</m:t>
                          </m:r>
                        </m:num>
                        <m:den>
                          <m:r>
                            <a:rPr lang="en-US" sz="2400" b="0" i="1" smtClean="0">
                              <a:solidFill>
                                <a:schemeClr val="tx1"/>
                              </a:solidFill>
                              <a:latin typeface="Cambria Math"/>
                            </a:rPr>
                            <m:t>4</m:t>
                          </m:r>
                        </m:den>
                      </m:f>
                      <m:r>
                        <a:rPr lang="en-US" sz="2400" b="0" i="1" smtClean="0">
                          <a:solidFill>
                            <a:schemeClr val="tx1"/>
                          </a:solidFill>
                          <a:latin typeface="Cambria Math"/>
                        </a:rPr>
                        <m:t>+</m:t>
                      </m:r>
                      <m:f>
                        <m:fPr>
                          <m:ctrlPr>
                            <a:rPr lang="en-US" sz="2400" b="0" i="1" smtClean="0">
                              <a:solidFill>
                                <a:schemeClr val="tx1"/>
                              </a:solidFill>
                              <a:latin typeface="Cambria Math"/>
                            </a:rPr>
                          </m:ctrlPr>
                        </m:fPr>
                        <m:num>
                          <m:r>
                            <a:rPr lang="en-US" sz="2400" b="0" i="1" smtClean="0">
                              <a:solidFill>
                                <a:schemeClr val="tx1"/>
                              </a:solidFill>
                              <a:latin typeface="Cambria Math"/>
                            </a:rPr>
                            <m:t>3</m:t>
                          </m:r>
                        </m:num>
                        <m:den>
                          <m:r>
                            <a:rPr lang="en-US" sz="2400" b="0" i="1" smtClean="0">
                              <a:solidFill>
                                <a:schemeClr val="tx1"/>
                              </a:solidFill>
                              <a:latin typeface="Cambria Math"/>
                            </a:rPr>
                            <m:t>10</m:t>
                          </m:r>
                        </m:den>
                      </m:f>
                      <m:r>
                        <a:rPr lang="en-US" sz="2400" b="0" i="1" smtClean="0">
                          <a:solidFill>
                            <a:schemeClr val="tx1"/>
                          </a:solidFill>
                          <a:latin typeface="Cambria Math"/>
                        </a:rPr>
                        <m:t>=</m:t>
                      </m:r>
                      <m:f>
                        <m:fPr>
                          <m:ctrlPr>
                            <a:rPr lang="en-US" sz="2400" b="0" i="1" smtClean="0">
                              <a:solidFill>
                                <a:schemeClr val="tx1"/>
                              </a:solidFill>
                              <a:latin typeface="Cambria Math"/>
                            </a:rPr>
                          </m:ctrlPr>
                        </m:fPr>
                        <m:num>
                          <m:r>
                            <a:rPr lang="en-US" sz="2400" b="0" i="1" smtClean="0">
                              <a:solidFill>
                                <a:schemeClr val="tx1"/>
                              </a:solidFill>
                              <a:latin typeface="Cambria Math"/>
                            </a:rPr>
                            <m:t>11</m:t>
                          </m:r>
                        </m:num>
                        <m:den>
                          <m:r>
                            <a:rPr lang="en-US" sz="2400" b="0" i="1" smtClean="0">
                              <a:solidFill>
                                <a:schemeClr val="tx1"/>
                              </a:solidFill>
                              <a:latin typeface="Cambria Math"/>
                            </a:rPr>
                            <m:t>20</m:t>
                          </m:r>
                        </m:den>
                      </m:f>
                      <m:r>
                        <a:rPr lang="ru-RU" sz="2400" b="0" i="1" smtClean="0">
                          <a:solidFill>
                            <a:schemeClr val="tx1"/>
                          </a:solidFill>
                          <a:latin typeface="Cambria Math"/>
                          <a:ea typeface="Cambria Math"/>
                        </a:rPr>
                        <m:t>=</m:t>
                      </m:r>
                      <m:r>
                        <a:rPr lang="en-US" sz="2400" b="1" i="1" smtClean="0">
                          <a:solidFill>
                            <a:srgbClr val="FF0000"/>
                          </a:solidFill>
                          <a:latin typeface="Cambria Math"/>
                          <a:ea typeface="Cambria Math"/>
                        </a:rPr>
                        <m:t>𝟎</m:t>
                      </m:r>
                      <m:r>
                        <a:rPr lang="en-US" sz="2400" b="1" i="1" smtClean="0">
                          <a:solidFill>
                            <a:srgbClr val="FF0000"/>
                          </a:solidFill>
                          <a:latin typeface="Cambria Math"/>
                          <a:ea typeface="Cambria Math"/>
                        </a:rPr>
                        <m:t>,</m:t>
                      </m:r>
                      <m:r>
                        <a:rPr lang="en-US" sz="2400" b="1" i="1" smtClean="0">
                          <a:solidFill>
                            <a:srgbClr val="FF0000"/>
                          </a:solidFill>
                          <a:latin typeface="Cambria Math"/>
                          <a:ea typeface="Cambria Math"/>
                        </a:rPr>
                        <m:t>𝟓𝟓</m:t>
                      </m:r>
                      <m:r>
                        <a:rPr lang="en-US" sz="2400" b="1" i="0" smtClean="0">
                          <a:solidFill>
                            <a:srgbClr val="FF0000"/>
                          </a:solidFill>
                          <a:latin typeface="Cambria Math"/>
                          <a:ea typeface="Cambria Math"/>
                        </a:rPr>
                        <m:t>.</m:t>
                      </m:r>
                    </m:oMath>
                  </m:oMathPara>
                </a14:m>
                <a:endParaRPr lang="ru-RU" sz="2400" b="1" dirty="0">
                  <a:solidFill>
                    <a:schemeClr val="tx1"/>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380328" y="3140968"/>
                <a:ext cx="8424529" cy="3281860"/>
              </a:xfrm>
              <a:prstGeom prst="rect">
                <a:avLst/>
              </a:prstGeom>
              <a:blipFill rotWithShape="1">
                <a:blip r:embed="rId2"/>
                <a:stretch>
                  <a:fillRect l="-938" t="-1105"/>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555776" y="1082611"/>
                <a:ext cx="3627211"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𝑃</m:t>
                      </m:r>
                      <m:d>
                        <m:dPr>
                          <m:ctrlPr>
                            <a:rPr lang="en-US" sz="2400" b="0" i="1" smtClean="0">
                              <a:latin typeface="Cambria Math"/>
                            </a:rPr>
                          </m:ctrlPr>
                        </m:dPr>
                        <m:e>
                          <m:r>
                            <a:rPr lang="en-US" sz="2400" b="0" i="1" smtClean="0">
                              <a:latin typeface="Cambria Math"/>
                            </a:rPr>
                            <m:t>𝐴</m:t>
                          </m:r>
                          <m:r>
                            <a:rPr lang="en-US" sz="2400" b="0" i="1" smtClean="0">
                              <a:latin typeface="Cambria Math"/>
                            </a:rPr>
                            <m:t>+</m:t>
                          </m:r>
                          <m:r>
                            <a:rPr lang="en-US" sz="2400" b="0" i="1" smtClean="0">
                              <a:latin typeface="Cambria Math"/>
                            </a:rPr>
                            <m:t>𝐵</m:t>
                          </m:r>
                        </m:e>
                      </m:d>
                      <m:r>
                        <a:rPr lang="en-US" sz="2400" b="0" i="1" smtClean="0">
                          <a:latin typeface="Cambria Math"/>
                        </a:rPr>
                        <m:t>=</m:t>
                      </m:r>
                      <m:r>
                        <a:rPr lang="en-US" sz="2400" b="0" i="1" smtClean="0">
                          <a:latin typeface="Cambria Math"/>
                        </a:rPr>
                        <m:t>𝑃</m:t>
                      </m:r>
                      <m:d>
                        <m:dPr>
                          <m:ctrlPr>
                            <a:rPr lang="en-US" sz="2400" b="0" i="1" smtClean="0">
                              <a:latin typeface="Cambria Math"/>
                            </a:rPr>
                          </m:ctrlPr>
                        </m:dPr>
                        <m:e>
                          <m:r>
                            <a:rPr lang="en-US" sz="2400" b="0" i="1" smtClean="0">
                              <a:latin typeface="Cambria Math"/>
                            </a:rPr>
                            <m:t>𝐴</m:t>
                          </m:r>
                        </m:e>
                      </m:d>
                      <m:r>
                        <a:rPr lang="en-US" sz="2400" b="0" i="1" smtClean="0">
                          <a:latin typeface="Cambria Math"/>
                        </a:rPr>
                        <m:t>+</m:t>
                      </m:r>
                      <m:r>
                        <a:rPr lang="en-US" sz="2400" b="0" i="1" smtClean="0">
                          <a:latin typeface="Cambria Math"/>
                        </a:rPr>
                        <m:t>𝑃</m:t>
                      </m:r>
                      <m:d>
                        <m:dPr>
                          <m:ctrlPr>
                            <a:rPr lang="en-US" sz="2400" b="0" i="1" smtClean="0">
                              <a:latin typeface="Cambria Math"/>
                            </a:rPr>
                          </m:ctrlPr>
                        </m:dPr>
                        <m:e>
                          <m:r>
                            <a:rPr lang="en-US" sz="2400" b="0" i="1" smtClean="0">
                              <a:latin typeface="Cambria Math"/>
                            </a:rPr>
                            <m:t>𝐵</m:t>
                          </m:r>
                        </m:e>
                      </m:d>
                      <m:r>
                        <a:rPr lang="en-US" sz="2400" b="0" i="1" smtClean="0">
                          <a:latin typeface="Cambria Math"/>
                        </a:rPr>
                        <m:t>.</m:t>
                      </m:r>
                    </m:oMath>
                  </m:oMathPara>
                </a14:m>
                <a:endParaRPr lang="ru-RU"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2555776" y="1082611"/>
                <a:ext cx="3627211" cy="461665"/>
              </a:xfrm>
              <a:prstGeom prst="rect">
                <a:avLst/>
              </a:prstGeom>
              <a:blipFill rotWithShape="1">
                <a:blip r:embed="rId3"/>
                <a:stretch>
                  <a:fillRect/>
                </a:stretch>
              </a:blipFill>
            </p:spPr>
            <p:txBody>
              <a:bodyPr/>
              <a:lstStyle/>
              <a:p>
                <a:r>
                  <a:rPr lang="ru-RU">
                    <a:noFill/>
                  </a:rPr>
                  <a:t> </a:t>
                </a:r>
              </a:p>
            </p:txBody>
          </p:sp>
        </mc:Fallback>
      </mc:AlternateContent>
    </p:spTree>
    <p:extLst>
      <p:ext uri="{BB962C8B-B14F-4D97-AF65-F5344CB8AC3E}">
        <p14:creationId xmlns:p14="http://schemas.microsoft.com/office/powerpoint/2010/main" val="3358009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640960"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ru-RU" sz="2400" b="1" dirty="0" smtClean="0">
                <a:solidFill>
                  <a:srgbClr val="FF0000"/>
                </a:solidFill>
              </a:rPr>
              <a:t>Задача 1.1 (тестирование). </a:t>
            </a:r>
            <a:r>
              <a:rPr lang="ru-RU" sz="2400" dirty="0" smtClean="0"/>
              <a:t>При </a:t>
            </a:r>
            <a:r>
              <a:rPr lang="ru-RU" sz="2400" dirty="0"/>
              <a:t>изготовлении шоколадных батончиков номинальной массой 65 г вероятность того, что масса батончика будет в пределах от 63 г до 67 г, равна 0,45. Найдите вероятность того, что масса батончика отличается от номинальной более чем на </a:t>
            </a:r>
            <a:r>
              <a:rPr lang="ru-RU" sz="2400" dirty="0" smtClean="0"/>
              <a:t>2 грамма.</a:t>
            </a:r>
            <a:endParaRPr lang="ru-RU" sz="2400" dirty="0"/>
          </a:p>
        </p:txBody>
      </p:sp>
      <mc:AlternateContent xmlns:mc="http://schemas.openxmlformats.org/markup-compatibility/2006" xmlns:a14="http://schemas.microsoft.com/office/drawing/2010/main">
        <mc:Choice Requires="a14">
          <p:sp>
            <p:nvSpPr>
              <p:cNvPr id="3" name="TextBox 2"/>
              <p:cNvSpPr txBox="1"/>
              <p:nvPr/>
            </p:nvSpPr>
            <p:spPr>
              <a:xfrm>
                <a:off x="251520" y="2276872"/>
                <a:ext cx="8640960" cy="2458686"/>
              </a:xfrm>
              <a:prstGeom prst="rect">
                <a:avLst/>
              </a:prstGeom>
              <a:noFill/>
            </p:spPr>
            <p:txBody>
              <a:bodyPr wrap="square" rtlCol="0">
                <a:spAutoFit/>
              </a:bodyPr>
              <a:lstStyle/>
              <a:p>
                <a:pPr algn="just"/>
                <a:r>
                  <a:rPr lang="ru-RU" sz="2400" b="1" dirty="0" smtClean="0">
                    <a:solidFill>
                      <a:srgbClr val="FF0000"/>
                    </a:solidFill>
                  </a:rPr>
                  <a:t>Решение. </a:t>
                </a:r>
                <a:r>
                  <a:rPr lang="ru-RU" sz="2400" dirty="0" smtClean="0"/>
                  <a:t>В этой задаче нас просят найти вероятность противоположного события. </a:t>
                </a:r>
              </a:p>
              <a:p>
                <a:pPr algn="just"/>
                <a:r>
                  <a:rPr lang="ru-RU" sz="2400" dirty="0" smtClean="0"/>
                  <a:t>Событие </a:t>
                </a:r>
                <a:r>
                  <a:rPr lang="ru-RU" sz="2400" i="1" dirty="0" smtClean="0"/>
                  <a:t>А</a:t>
                </a:r>
                <a:r>
                  <a:rPr lang="ru-RU" sz="2400" dirty="0" smtClean="0"/>
                  <a:t> – </a:t>
                </a:r>
                <a:r>
                  <a:rPr lang="en-US" sz="2400" dirty="0" smtClean="0"/>
                  <a:t>{</a:t>
                </a:r>
                <a:r>
                  <a:rPr lang="ru-RU" sz="2400" dirty="0" smtClean="0"/>
                  <a:t>масса батончика будет в пределах 63г 67г</a:t>
                </a:r>
                <a:r>
                  <a:rPr lang="en-US" sz="2400" dirty="0" smtClean="0"/>
                  <a:t>}</a:t>
                </a:r>
                <a:r>
                  <a:rPr lang="ru-RU" sz="2400" dirty="0" smtClean="0"/>
                  <a:t>.</a:t>
                </a:r>
              </a:p>
              <a:p>
                <a:pPr algn="just"/>
                <a:r>
                  <a:rPr lang="ru-RU" sz="2400" dirty="0" smtClean="0"/>
                  <a:t>Событие </a:t>
                </a:r>
                <a14:m>
                  <m:oMath xmlns:m="http://schemas.openxmlformats.org/officeDocument/2006/math">
                    <m:acc>
                      <m:accPr>
                        <m:chr m:val="̅"/>
                        <m:ctrlPr>
                          <a:rPr lang="ru-RU" sz="2400" i="1" smtClean="0">
                            <a:latin typeface="Cambria Math"/>
                          </a:rPr>
                        </m:ctrlPr>
                      </m:accPr>
                      <m:e>
                        <m:r>
                          <a:rPr lang="en-US" sz="2400" b="0" i="1" smtClean="0">
                            <a:latin typeface="Cambria Math"/>
                          </a:rPr>
                          <m:t>𝐴</m:t>
                        </m:r>
                      </m:e>
                    </m:acc>
                  </m:oMath>
                </a14:m>
                <a:r>
                  <a:rPr lang="en-US" sz="2400" dirty="0" smtClean="0"/>
                  <a:t> - {</a:t>
                </a:r>
                <a:r>
                  <a:rPr lang="ru-RU" sz="2400" dirty="0" smtClean="0"/>
                  <a:t>масса батончика отличается от номинальной более чем на 2 грамма</a:t>
                </a:r>
                <a:r>
                  <a:rPr lang="en-US" sz="2400" dirty="0" smtClean="0"/>
                  <a:t>}</a:t>
                </a:r>
                <a:r>
                  <a:rPr lang="ru-RU" sz="2400" dirty="0" smtClean="0"/>
                  <a:t>.</a:t>
                </a:r>
              </a:p>
              <a:p>
                <a:pPr algn="just"/>
                <a:r>
                  <a:rPr lang="ru-RU" sz="2400" dirty="0" smtClean="0"/>
                  <a:t>Тогда, </a:t>
                </a:r>
                <a14:m>
                  <m:oMath xmlns:m="http://schemas.openxmlformats.org/officeDocument/2006/math">
                    <m:r>
                      <a:rPr lang="en-US" sz="2400" b="0" i="1" smtClean="0">
                        <a:latin typeface="Cambria Math"/>
                      </a:rPr>
                      <m:t>𝑃</m:t>
                    </m:r>
                    <m:d>
                      <m:dPr>
                        <m:ctrlPr>
                          <a:rPr lang="en-US" sz="2400" b="0" i="1" smtClean="0">
                            <a:latin typeface="Cambria Math"/>
                          </a:rPr>
                        </m:ctrlPr>
                      </m:dPr>
                      <m:e>
                        <m:r>
                          <a:rPr lang="en-US" sz="2400" b="0" i="1" smtClean="0">
                            <a:latin typeface="Cambria Math"/>
                          </a:rPr>
                          <m:t>𝐴</m:t>
                        </m:r>
                      </m:e>
                    </m:d>
                    <m:r>
                      <a:rPr lang="en-US" sz="2400" b="0" i="1" smtClean="0">
                        <a:latin typeface="Cambria Math"/>
                      </a:rPr>
                      <m:t>+</m:t>
                    </m:r>
                    <m:r>
                      <a:rPr lang="en-US" sz="2400" b="0" i="1" smtClean="0">
                        <a:latin typeface="Cambria Math"/>
                      </a:rPr>
                      <m:t>𝑃</m:t>
                    </m:r>
                    <m:d>
                      <m:dPr>
                        <m:ctrlPr>
                          <a:rPr lang="en-US" sz="2400" b="0" i="1" smtClean="0">
                            <a:latin typeface="Cambria Math"/>
                          </a:rPr>
                        </m:ctrlPr>
                      </m:dPr>
                      <m:e>
                        <m:acc>
                          <m:accPr>
                            <m:chr m:val="̅"/>
                            <m:ctrlPr>
                              <a:rPr lang="en-US" sz="2400" b="0" i="1" smtClean="0">
                                <a:latin typeface="Cambria Math"/>
                              </a:rPr>
                            </m:ctrlPr>
                          </m:accPr>
                          <m:e>
                            <m:r>
                              <a:rPr lang="en-US" sz="2400" b="0" i="1" smtClean="0">
                                <a:latin typeface="Cambria Math"/>
                              </a:rPr>
                              <m:t>𝐴</m:t>
                            </m:r>
                          </m:e>
                        </m:acc>
                      </m:e>
                    </m:d>
                    <m:r>
                      <a:rPr lang="en-US" sz="2400" b="0" i="1" smtClean="0">
                        <a:latin typeface="Cambria Math"/>
                      </a:rPr>
                      <m:t>=1</m:t>
                    </m:r>
                    <m:groupChr>
                      <m:groupChrPr>
                        <m:chr m:val="⇒"/>
                        <m:pos m:val="top"/>
                        <m:ctrlPr>
                          <a:rPr lang="en-US" sz="2400" b="0" i="1" smtClean="0">
                            <a:latin typeface="Cambria Math"/>
                          </a:rPr>
                        </m:ctrlPr>
                      </m:groupChrPr>
                      <m:e/>
                    </m:groupChr>
                    <m:r>
                      <a:rPr lang="en-US" sz="2400" b="0" i="1" smtClean="0">
                        <a:latin typeface="Cambria Math"/>
                      </a:rPr>
                      <m:t>𝑃</m:t>
                    </m:r>
                    <m:d>
                      <m:dPr>
                        <m:ctrlPr>
                          <a:rPr lang="en-US" sz="2400" b="0" i="1" smtClean="0">
                            <a:latin typeface="Cambria Math"/>
                          </a:rPr>
                        </m:ctrlPr>
                      </m:dPr>
                      <m:e>
                        <m:acc>
                          <m:accPr>
                            <m:chr m:val="̅"/>
                            <m:ctrlPr>
                              <a:rPr lang="en-US" sz="2400" b="0" i="1" smtClean="0">
                                <a:latin typeface="Cambria Math"/>
                              </a:rPr>
                            </m:ctrlPr>
                          </m:accPr>
                          <m:e>
                            <m:r>
                              <a:rPr lang="en-US" sz="2400" b="0" i="1" smtClean="0">
                                <a:latin typeface="Cambria Math"/>
                              </a:rPr>
                              <m:t>𝐴</m:t>
                            </m:r>
                          </m:e>
                        </m:acc>
                      </m:e>
                    </m:d>
                    <m:r>
                      <a:rPr lang="en-US" sz="2400" b="0" i="1" smtClean="0">
                        <a:latin typeface="Cambria Math"/>
                      </a:rPr>
                      <m:t>=1−</m:t>
                    </m:r>
                    <m:r>
                      <a:rPr lang="en-US" sz="2400" b="0" i="1" smtClean="0">
                        <a:latin typeface="Cambria Math"/>
                      </a:rPr>
                      <m:t>𝑃</m:t>
                    </m:r>
                    <m:d>
                      <m:dPr>
                        <m:ctrlPr>
                          <a:rPr lang="en-US" sz="2400" b="0" i="1" smtClean="0">
                            <a:latin typeface="Cambria Math"/>
                          </a:rPr>
                        </m:ctrlPr>
                      </m:dPr>
                      <m:e>
                        <m:r>
                          <a:rPr lang="en-US" sz="2400" b="0" i="1" smtClean="0">
                            <a:latin typeface="Cambria Math"/>
                          </a:rPr>
                          <m:t>𝐴</m:t>
                        </m:r>
                      </m:e>
                    </m:d>
                    <m:r>
                      <a:rPr lang="en-US" sz="2400" b="0" i="1" smtClean="0">
                        <a:latin typeface="Cambria Math"/>
                      </a:rPr>
                      <m:t>=1−0,45=</m:t>
                    </m:r>
                    <m:r>
                      <a:rPr lang="en-US" sz="2400" b="1" i="1" smtClean="0">
                        <a:solidFill>
                          <a:srgbClr val="FF0000"/>
                        </a:solidFill>
                        <a:latin typeface="Cambria Math"/>
                      </a:rPr>
                      <m:t>𝟎</m:t>
                    </m:r>
                    <m:r>
                      <a:rPr lang="en-US" sz="2400" b="1" i="1" smtClean="0">
                        <a:solidFill>
                          <a:srgbClr val="FF0000"/>
                        </a:solidFill>
                        <a:latin typeface="Cambria Math"/>
                      </a:rPr>
                      <m:t>,</m:t>
                    </m:r>
                    <m:r>
                      <a:rPr lang="en-US" sz="2400" b="1" i="1" smtClean="0">
                        <a:solidFill>
                          <a:srgbClr val="FF0000"/>
                        </a:solidFill>
                        <a:latin typeface="Cambria Math"/>
                      </a:rPr>
                      <m:t>𝟓𝟓</m:t>
                    </m:r>
                    <m:r>
                      <a:rPr lang="en-US" sz="2400" b="0" i="0" smtClean="0">
                        <a:latin typeface="Cambria Math"/>
                      </a:rPr>
                      <m:t>.</m:t>
                    </m:r>
                  </m:oMath>
                </a14:m>
                <a:endParaRPr lang="ru-RU" sz="2400" dirty="0"/>
              </a:p>
            </p:txBody>
          </p:sp>
        </mc:Choice>
        <mc:Fallback xmlns="">
          <p:sp>
            <p:nvSpPr>
              <p:cNvPr id="3" name="TextBox 2"/>
              <p:cNvSpPr txBox="1">
                <a:spLocks noRot="1" noChangeAspect="1" noMove="1" noResize="1" noEditPoints="1" noAdjustHandles="1" noChangeArrowheads="1" noChangeShapeType="1" noTextEdit="1"/>
              </p:cNvSpPr>
              <p:nvPr/>
            </p:nvSpPr>
            <p:spPr>
              <a:xfrm>
                <a:off x="251520" y="2276872"/>
                <a:ext cx="8640960" cy="2458686"/>
              </a:xfrm>
              <a:prstGeom prst="rect">
                <a:avLst/>
              </a:prstGeom>
              <a:blipFill rotWithShape="1">
                <a:blip r:embed="rId3"/>
                <a:stretch>
                  <a:fillRect l="-1058" t="-1985" r="-1058" b="-8933"/>
                </a:stretch>
              </a:blipFill>
            </p:spPr>
            <p:txBody>
              <a:bodyPr/>
              <a:lstStyle/>
              <a:p>
                <a:r>
                  <a:rPr lang="ru-RU">
                    <a:noFill/>
                  </a:rPr>
                  <a:t> </a:t>
                </a:r>
              </a:p>
            </p:txBody>
          </p:sp>
        </mc:Fallback>
      </mc:AlternateContent>
      <p:sp>
        <p:nvSpPr>
          <p:cNvPr id="5" name="TextBox 4"/>
          <p:cNvSpPr txBox="1"/>
          <p:nvPr/>
        </p:nvSpPr>
        <p:spPr>
          <a:xfrm>
            <a:off x="251520" y="4581128"/>
            <a:ext cx="8640960" cy="156966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just"/>
            <a:r>
              <a:rPr lang="ru-RU" sz="2400" b="1" dirty="0" smtClean="0">
                <a:solidFill>
                  <a:srgbClr val="FF0000"/>
                </a:solidFill>
              </a:rPr>
              <a:t>Задача 1.2. </a:t>
            </a:r>
            <a:r>
              <a:rPr lang="ru-RU" sz="2400" dirty="0" smtClean="0"/>
              <a:t>В школьную столовую булки завозят из трех пекарен. Вероятность получения булок из первой пекарни равна 0,4, из второй – 0,2. Найдите вероятность получения очередной порции булок из третьей пекарни.</a:t>
            </a:r>
            <a:endParaRPr lang="ru-RU" sz="2400" dirty="0"/>
          </a:p>
        </p:txBody>
      </p:sp>
      <p:sp>
        <p:nvSpPr>
          <p:cNvPr id="8" name="TextBox 7"/>
          <p:cNvSpPr txBox="1"/>
          <p:nvPr/>
        </p:nvSpPr>
        <p:spPr>
          <a:xfrm>
            <a:off x="2411760" y="6237312"/>
            <a:ext cx="2808312" cy="461665"/>
          </a:xfrm>
          <a:prstGeom prst="rect">
            <a:avLst/>
          </a:prstGeom>
          <a:noFill/>
        </p:spPr>
        <p:txBody>
          <a:bodyPr wrap="square" rtlCol="0">
            <a:spAutoFit/>
          </a:bodyPr>
          <a:lstStyle/>
          <a:p>
            <a:r>
              <a:rPr lang="ru-RU" sz="2400" dirty="0" smtClean="0">
                <a:solidFill>
                  <a:srgbClr val="FF0000"/>
                </a:solidFill>
              </a:rPr>
              <a:t>= 1 – 0,4 – 0,2 = 0,4.</a:t>
            </a:r>
            <a:endParaRPr lang="ru-RU" sz="2400" dirty="0">
              <a:solidFill>
                <a:srgbClr val="FF0000"/>
              </a:solidFill>
            </a:endParaRPr>
          </a:p>
        </p:txBody>
      </p:sp>
      <p:sp>
        <p:nvSpPr>
          <p:cNvPr id="9" name="TextBox 8"/>
          <p:cNvSpPr txBox="1"/>
          <p:nvPr/>
        </p:nvSpPr>
        <p:spPr>
          <a:xfrm>
            <a:off x="6012160" y="6207695"/>
            <a:ext cx="2952328" cy="461665"/>
          </a:xfrm>
          <a:prstGeom prst="rect">
            <a:avLst/>
          </a:prstGeom>
          <a:noFill/>
        </p:spPr>
        <p:txBody>
          <a:bodyPr wrap="square" rtlCol="0">
            <a:spAutoFit/>
          </a:bodyPr>
          <a:lstStyle/>
          <a:p>
            <a:r>
              <a:rPr lang="ru-RU" sz="2400" b="1" dirty="0" smtClean="0">
                <a:solidFill>
                  <a:srgbClr val="FF0000"/>
                </a:solidFill>
              </a:rPr>
              <a:t>Ответ: </a:t>
            </a:r>
            <a:r>
              <a:rPr lang="ru-RU" sz="2400" dirty="0" smtClean="0"/>
              <a:t>0,4.</a:t>
            </a:r>
            <a:endParaRPr lang="ru-RU" sz="2400" dirty="0"/>
          </a:p>
        </p:txBody>
      </p:sp>
    </p:spTree>
    <p:extLst>
      <p:ext uri="{BB962C8B-B14F-4D97-AF65-F5344CB8AC3E}">
        <p14:creationId xmlns:p14="http://schemas.microsoft.com/office/powerpoint/2010/main" val="2238639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childTnLst>
                          </p:cTn>
                        </p:par>
                        <p:par>
                          <p:cTn id="13" fill="hold">
                            <p:stCondLst>
                              <p:cond delay="2000"/>
                            </p:stCondLst>
                            <p:childTnLst>
                              <p:par>
                                <p:cTn id="14" presetID="16" presetClass="entr" presetSubtype="2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Прямоугольник 2"/>
              <p:cNvSpPr/>
              <p:nvPr/>
            </p:nvSpPr>
            <p:spPr>
              <a:xfrm>
                <a:off x="289898" y="4379620"/>
                <a:ext cx="8637479" cy="156966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ru-RU" sz="2400" dirty="0" smtClean="0"/>
                  <a:t>Вероятность появления хотя бы одного из двух совместных событий равна сумме вероятностей этих событий без вероятности их совместного появления:</a:t>
                </a:r>
              </a:p>
              <a:p>
                <a:pPr algn="ctr"/>
                <a:r>
                  <a:rPr lang="ru-RU" sz="2400" dirty="0" smtClean="0"/>
                  <a:t> </a:t>
                </a:r>
                <a14:m>
                  <m:oMath xmlns:m="http://schemas.openxmlformats.org/officeDocument/2006/math">
                    <m:r>
                      <a:rPr lang="en-US" sz="2400" b="0" i="1" smtClean="0">
                        <a:latin typeface="Cambria Math"/>
                      </a:rPr>
                      <m:t>𝑃</m:t>
                    </m:r>
                    <m:d>
                      <m:dPr>
                        <m:ctrlPr>
                          <a:rPr lang="en-US" sz="2400" b="0" i="1" smtClean="0">
                            <a:latin typeface="Cambria Math"/>
                          </a:rPr>
                        </m:ctrlPr>
                      </m:dPr>
                      <m:e>
                        <m:r>
                          <a:rPr lang="en-US" sz="2400" b="0" i="1" smtClean="0">
                            <a:latin typeface="Cambria Math"/>
                          </a:rPr>
                          <m:t>𝐴</m:t>
                        </m:r>
                        <m:r>
                          <a:rPr lang="en-US" sz="2400" b="0" i="1" smtClean="0">
                            <a:latin typeface="Cambria Math"/>
                          </a:rPr>
                          <m:t>+</m:t>
                        </m:r>
                        <m:r>
                          <a:rPr lang="en-US" sz="2400" b="0" i="1" smtClean="0">
                            <a:latin typeface="Cambria Math"/>
                          </a:rPr>
                          <m:t>𝐵</m:t>
                        </m:r>
                      </m:e>
                    </m:d>
                    <m:r>
                      <a:rPr lang="en-US" sz="2400" b="0" i="1" smtClean="0">
                        <a:latin typeface="Cambria Math"/>
                      </a:rPr>
                      <m:t>=</m:t>
                    </m:r>
                    <m:r>
                      <a:rPr lang="en-US" sz="2400" b="0" i="1" smtClean="0">
                        <a:latin typeface="Cambria Math"/>
                      </a:rPr>
                      <m:t>𝑃</m:t>
                    </m:r>
                    <m:d>
                      <m:dPr>
                        <m:ctrlPr>
                          <a:rPr lang="en-US" sz="2400" b="0" i="1" smtClean="0">
                            <a:latin typeface="Cambria Math"/>
                          </a:rPr>
                        </m:ctrlPr>
                      </m:dPr>
                      <m:e>
                        <m:r>
                          <a:rPr lang="en-US" sz="2400" b="0" i="1" smtClean="0">
                            <a:latin typeface="Cambria Math"/>
                          </a:rPr>
                          <m:t>𝐴</m:t>
                        </m:r>
                      </m:e>
                    </m:d>
                    <m:r>
                      <a:rPr lang="en-US" sz="2400" b="0" i="1" smtClean="0">
                        <a:latin typeface="Cambria Math"/>
                      </a:rPr>
                      <m:t>+</m:t>
                    </m:r>
                    <m:r>
                      <a:rPr lang="en-US" sz="2400" b="0" i="1" smtClean="0">
                        <a:latin typeface="Cambria Math"/>
                      </a:rPr>
                      <m:t>𝑃</m:t>
                    </m:r>
                    <m:d>
                      <m:dPr>
                        <m:ctrlPr>
                          <a:rPr lang="en-US" sz="2400" b="0" i="1" smtClean="0">
                            <a:latin typeface="Cambria Math"/>
                          </a:rPr>
                        </m:ctrlPr>
                      </m:dPr>
                      <m:e>
                        <m:r>
                          <a:rPr lang="en-US" sz="2400" b="0" i="1" smtClean="0">
                            <a:latin typeface="Cambria Math"/>
                          </a:rPr>
                          <m:t>𝐵</m:t>
                        </m:r>
                      </m:e>
                    </m:d>
                    <m:r>
                      <a:rPr lang="en-US" sz="2400" b="0" i="1" smtClean="0">
                        <a:latin typeface="Cambria Math"/>
                      </a:rPr>
                      <m:t>−</m:t>
                    </m:r>
                    <m:r>
                      <a:rPr lang="en-US" sz="2400" b="0" i="1" smtClean="0">
                        <a:latin typeface="Cambria Math"/>
                      </a:rPr>
                      <m:t>𝑃</m:t>
                    </m:r>
                    <m:d>
                      <m:dPr>
                        <m:ctrlPr>
                          <a:rPr lang="en-US" sz="2400" b="0" i="1" smtClean="0">
                            <a:latin typeface="Cambria Math"/>
                          </a:rPr>
                        </m:ctrlPr>
                      </m:dPr>
                      <m:e>
                        <m:r>
                          <a:rPr lang="en-US" sz="2400" b="0" i="1" smtClean="0">
                            <a:latin typeface="Cambria Math"/>
                          </a:rPr>
                          <m:t>𝐴𝐵</m:t>
                        </m:r>
                      </m:e>
                    </m:d>
                    <m:r>
                      <a:rPr lang="en-US" sz="2400" b="0" i="1" smtClean="0">
                        <a:latin typeface="Cambria Math"/>
                      </a:rPr>
                      <m:t>.</m:t>
                    </m:r>
                  </m:oMath>
                </a14:m>
                <a:endParaRPr lang="ru-RU" sz="2400" dirty="0"/>
              </a:p>
            </p:txBody>
          </p:sp>
        </mc:Choice>
        <mc:Fallback xmlns="">
          <p:sp>
            <p:nvSpPr>
              <p:cNvPr id="3" name="Прямоугольник 2"/>
              <p:cNvSpPr>
                <a:spLocks noRot="1" noChangeAspect="1" noMove="1" noResize="1" noEditPoints="1" noAdjustHandles="1" noChangeArrowheads="1" noChangeShapeType="1" noTextEdit="1"/>
              </p:cNvSpPr>
              <p:nvPr/>
            </p:nvSpPr>
            <p:spPr>
              <a:xfrm>
                <a:off x="289898" y="4379620"/>
                <a:ext cx="8637479" cy="1569660"/>
              </a:xfrm>
              <a:prstGeom prst="rect">
                <a:avLst/>
              </a:prstGeom>
              <a:blipFill rotWithShape="1">
                <a:blip r:embed="rId2"/>
                <a:stretch>
                  <a:fillRect/>
                </a:stretch>
              </a:blipFill>
            </p:spPr>
            <p:txBody>
              <a:bodyPr/>
              <a:lstStyle/>
              <a:p>
                <a:r>
                  <a:rPr lang="ru-RU">
                    <a:noFill/>
                  </a:rPr>
                  <a:t> </a:t>
                </a:r>
              </a:p>
            </p:txBody>
          </p:sp>
        </mc:Fallback>
      </mc:AlternateContent>
      <p:sp>
        <p:nvSpPr>
          <p:cNvPr id="10" name="TextBox 9"/>
          <p:cNvSpPr txBox="1"/>
          <p:nvPr/>
        </p:nvSpPr>
        <p:spPr>
          <a:xfrm>
            <a:off x="289898" y="188640"/>
            <a:ext cx="8640960" cy="156966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just"/>
            <a:r>
              <a:rPr lang="ru-RU" sz="2400" b="1" dirty="0" smtClean="0">
                <a:solidFill>
                  <a:srgbClr val="FF0000"/>
                </a:solidFill>
              </a:rPr>
              <a:t>Задача 1.3. </a:t>
            </a:r>
            <a:r>
              <a:rPr lang="ru-RU" sz="2400" dirty="0" smtClean="0"/>
              <a:t>Вероятность того, что кофемолка прослужит больше года, равна 0,93. Вероятность того, что она прослужит больше двух лет, равна 0,81. Найдите вероятность того, что кофемолка прослужит меньше двух лет, но больше года.</a:t>
            </a:r>
            <a:endParaRPr lang="ru-RU" sz="2400" dirty="0"/>
          </a:p>
        </p:txBody>
      </p:sp>
      <p:graphicFrame>
        <p:nvGraphicFramePr>
          <p:cNvPr id="6" name="Таблица 5"/>
          <p:cNvGraphicFramePr>
            <a:graphicFrameLocks noGrp="1"/>
          </p:cNvGraphicFramePr>
          <p:nvPr>
            <p:extLst>
              <p:ext uri="{D42A27DB-BD31-4B8C-83A1-F6EECF244321}">
                <p14:modId xmlns:p14="http://schemas.microsoft.com/office/powerpoint/2010/main" val="534693072"/>
              </p:ext>
            </p:extLst>
          </p:nvPr>
        </p:nvGraphicFramePr>
        <p:xfrm>
          <a:off x="289898" y="1988840"/>
          <a:ext cx="8640960" cy="1645920"/>
        </p:xfrm>
        <a:graphic>
          <a:graphicData uri="http://schemas.openxmlformats.org/drawingml/2006/table">
            <a:tbl>
              <a:tblPr firstRow="1" bandRow="1">
                <a:tableStyleId>{7DF18680-E054-41AD-8BC1-D1AEF772440D}</a:tableStyleId>
              </a:tblPr>
              <a:tblGrid>
                <a:gridCol w="1833830"/>
                <a:gridCol w="2016224"/>
                <a:gridCol w="2088232"/>
                <a:gridCol w="2702674"/>
              </a:tblGrid>
              <a:tr h="370840">
                <a:tc>
                  <a:txBody>
                    <a:bodyPr/>
                    <a:lstStyle/>
                    <a:p>
                      <a:pPr algn="ctr"/>
                      <a:r>
                        <a:rPr lang="ru-RU" sz="2400" dirty="0" smtClean="0"/>
                        <a:t>Событие</a:t>
                      </a:r>
                      <a:endParaRPr lang="ru-RU" sz="2400" dirty="0"/>
                    </a:p>
                  </a:txBody>
                  <a:tcPr/>
                </a:tc>
                <a:tc>
                  <a:txBody>
                    <a:bodyPr/>
                    <a:lstStyle/>
                    <a:p>
                      <a:pPr algn="ctr"/>
                      <a:r>
                        <a:rPr lang="ru-RU" sz="2400" dirty="0" smtClean="0"/>
                        <a:t>Сломалась на первом году</a:t>
                      </a:r>
                      <a:endParaRPr lang="ru-RU" sz="2400" dirty="0"/>
                    </a:p>
                  </a:txBody>
                  <a:tcPr/>
                </a:tc>
                <a:tc>
                  <a:txBody>
                    <a:bodyPr/>
                    <a:lstStyle/>
                    <a:p>
                      <a:pPr algn="ctr"/>
                      <a:r>
                        <a:rPr lang="ru-RU" sz="2400" dirty="0" smtClean="0"/>
                        <a:t>Сломалась на втором году</a:t>
                      </a:r>
                      <a:endParaRPr lang="ru-RU" sz="2400" dirty="0"/>
                    </a:p>
                  </a:txBody>
                  <a:tcPr/>
                </a:tc>
                <a:tc>
                  <a:txBody>
                    <a:bodyPr/>
                    <a:lstStyle/>
                    <a:p>
                      <a:pPr algn="ctr"/>
                      <a:r>
                        <a:rPr lang="ru-RU" sz="2400" dirty="0" smtClean="0"/>
                        <a:t>Сломалась после двух лет работы</a:t>
                      </a:r>
                      <a:endParaRPr lang="ru-RU" sz="2400" dirty="0"/>
                    </a:p>
                  </a:txBody>
                  <a:tcPr/>
                </a:tc>
              </a:tr>
              <a:tr h="370840">
                <a:tc>
                  <a:txBody>
                    <a:bodyPr/>
                    <a:lstStyle/>
                    <a:p>
                      <a:pPr algn="ctr"/>
                      <a:r>
                        <a:rPr lang="ru-RU" sz="2400" dirty="0" smtClean="0"/>
                        <a:t>Вероятность</a:t>
                      </a:r>
                      <a:endParaRPr lang="ru-RU" sz="2400" dirty="0"/>
                    </a:p>
                  </a:txBody>
                  <a:tcPr/>
                </a:tc>
                <a:tc>
                  <a:txBody>
                    <a:bodyPr/>
                    <a:lstStyle/>
                    <a:p>
                      <a:pPr algn="ctr"/>
                      <a:r>
                        <a:rPr lang="ru-RU" sz="2400" dirty="0" smtClean="0"/>
                        <a:t>0,07</a:t>
                      </a:r>
                      <a:endParaRPr lang="ru-RU" sz="2400" dirty="0"/>
                    </a:p>
                  </a:txBody>
                  <a:tcPr/>
                </a:tc>
                <a:tc>
                  <a:txBody>
                    <a:bodyPr/>
                    <a:lstStyle/>
                    <a:p>
                      <a:pPr algn="ctr"/>
                      <a:r>
                        <a:rPr lang="ru-RU" sz="2400" dirty="0" smtClean="0"/>
                        <a:t>= 1 – 0,07– </a:t>
                      </a:r>
                    </a:p>
                    <a:p>
                      <a:pPr algn="ctr"/>
                      <a:r>
                        <a:rPr lang="ru-RU" sz="2400" dirty="0" smtClean="0"/>
                        <a:t>– 0,81 = </a:t>
                      </a:r>
                      <a:r>
                        <a:rPr lang="ru-RU" sz="2400" dirty="0" smtClean="0">
                          <a:solidFill>
                            <a:srgbClr val="FF0000"/>
                          </a:solidFill>
                        </a:rPr>
                        <a:t>0,12</a:t>
                      </a:r>
                      <a:endParaRPr lang="ru-RU" sz="2400" dirty="0">
                        <a:solidFill>
                          <a:srgbClr val="FF0000"/>
                        </a:solidFill>
                      </a:endParaRPr>
                    </a:p>
                  </a:txBody>
                  <a:tcPr/>
                </a:tc>
                <a:tc>
                  <a:txBody>
                    <a:bodyPr/>
                    <a:lstStyle/>
                    <a:p>
                      <a:pPr algn="ctr"/>
                      <a:r>
                        <a:rPr lang="ru-RU" sz="2400" dirty="0" smtClean="0"/>
                        <a:t>0,81</a:t>
                      </a:r>
                      <a:endParaRPr lang="ru-RU" sz="2400" dirty="0"/>
                    </a:p>
                  </a:txBody>
                  <a:tcPr/>
                </a:tc>
              </a:tr>
            </a:tbl>
          </a:graphicData>
        </a:graphic>
      </p:graphicFrame>
      <p:sp>
        <p:nvSpPr>
          <p:cNvPr id="7" name="TextBox 6"/>
          <p:cNvSpPr txBox="1"/>
          <p:nvPr/>
        </p:nvSpPr>
        <p:spPr>
          <a:xfrm>
            <a:off x="5576631" y="3681955"/>
            <a:ext cx="3350746" cy="461665"/>
          </a:xfrm>
          <a:prstGeom prst="rect">
            <a:avLst/>
          </a:prstGeom>
          <a:noFill/>
        </p:spPr>
        <p:txBody>
          <a:bodyPr wrap="square" rtlCol="0">
            <a:spAutoFit/>
          </a:bodyPr>
          <a:lstStyle/>
          <a:p>
            <a:r>
              <a:rPr lang="ru-RU" sz="2400" b="1" dirty="0" smtClean="0">
                <a:solidFill>
                  <a:srgbClr val="FF0000"/>
                </a:solidFill>
              </a:rPr>
              <a:t>Ответ: </a:t>
            </a:r>
            <a:r>
              <a:rPr lang="ru-RU" sz="2400" dirty="0" smtClean="0"/>
              <a:t>0,12.</a:t>
            </a:r>
            <a:endParaRPr lang="ru-RU" sz="2400" dirty="0"/>
          </a:p>
        </p:txBody>
      </p:sp>
    </p:spTree>
    <p:extLst>
      <p:ext uri="{BB962C8B-B14F-4D97-AF65-F5344CB8AC3E}">
        <p14:creationId xmlns:p14="http://schemas.microsoft.com/office/powerpoint/2010/main" val="32960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16" presetClass="entr" presetSubtype="21"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3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260648"/>
            <a:ext cx="8424936" cy="83099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ru-RU" sz="2400" b="1" dirty="0" smtClean="0">
                <a:solidFill>
                  <a:srgbClr val="FF0000"/>
                </a:solidFill>
              </a:rPr>
              <a:t>Пример 6. </a:t>
            </a:r>
            <a:r>
              <a:rPr lang="ru-RU" sz="2400" dirty="0" smtClean="0"/>
              <a:t>Найдите вероятность извлечения из колоды карт (36 карт) либо карты бубновой масти, либо туза.</a:t>
            </a:r>
            <a:r>
              <a:rPr lang="ru-RU" sz="2400" b="1" dirty="0" smtClean="0">
                <a:solidFill>
                  <a:srgbClr val="FF0000"/>
                </a:solidFill>
              </a:rPr>
              <a:t> </a:t>
            </a:r>
            <a:endParaRPr lang="ru-RU" sz="2400" b="1" dirty="0">
              <a:solidFill>
                <a:srgbClr val="FF0000"/>
              </a:solidFill>
            </a:endParaRPr>
          </a:p>
        </p:txBody>
      </p:sp>
      <mc:AlternateContent xmlns:mc="http://schemas.openxmlformats.org/markup-compatibility/2006" xmlns:a14="http://schemas.microsoft.com/office/drawing/2010/main">
        <mc:Choice Requires="a14">
          <p:sp>
            <p:nvSpPr>
              <p:cNvPr id="3" name="TextBox 2"/>
              <p:cNvSpPr txBox="1"/>
              <p:nvPr/>
            </p:nvSpPr>
            <p:spPr>
              <a:xfrm>
                <a:off x="323528" y="1239143"/>
                <a:ext cx="8424936" cy="3511346"/>
              </a:xfrm>
              <a:prstGeom prst="rect">
                <a:avLst/>
              </a:prstGeom>
              <a:noFill/>
            </p:spPr>
            <p:txBody>
              <a:bodyPr wrap="square" rtlCol="0">
                <a:spAutoFit/>
              </a:bodyPr>
              <a:lstStyle/>
              <a:p>
                <a:pPr algn="just"/>
                <a:r>
                  <a:rPr lang="ru-RU" sz="2400" dirty="0" smtClean="0"/>
                  <a:t>Решение. Пусть событие </a:t>
                </a:r>
                <a:r>
                  <a:rPr lang="ru-RU" sz="2400" i="1" dirty="0" smtClean="0"/>
                  <a:t>А</a:t>
                </a:r>
                <a:r>
                  <a:rPr lang="ru-RU" sz="2400" dirty="0" smtClean="0"/>
                  <a:t> – </a:t>
                </a:r>
                <a:r>
                  <a:rPr lang="en-US" sz="2400" dirty="0" smtClean="0"/>
                  <a:t>{</a:t>
                </a:r>
                <a:r>
                  <a:rPr lang="ru-RU" sz="2400" dirty="0" smtClean="0"/>
                  <a:t>извлечение из колоды карт карты бубновой масти</a:t>
                </a:r>
                <a:r>
                  <a:rPr lang="en-US" sz="2400" dirty="0" smtClean="0"/>
                  <a:t>}</a:t>
                </a:r>
                <a:r>
                  <a:rPr lang="ru-RU" sz="2400" dirty="0" smtClean="0"/>
                  <a:t>, </a:t>
                </a:r>
                <a14:m>
                  <m:oMath xmlns:m="http://schemas.openxmlformats.org/officeDocument/2006/math">
                    <m:r>
                      <a:rPr lang="en-US" sz="2400" b="0" i="1" smtClean="0">
                        <a:latin typeface="Cambria Math"/>
                      </a:rPr>
                      <m:t>𝑃</m:t>
                    </m:r>
                    <m:d>
                      <m:dPr>
                        <m:ctrlPr>
                          <a:rPr lang="en-US" sz="2400" b="0" i="1" smtClean="0">
                            <a:latin typeface="Cambria Math"/>
                          </a:rPr>
                        </m:ctrlPr>
                      </m:dPr>
                      <m:e>
                        <m:r>
                          <a:rPr lang="en-US" sz="2400" b="0" i="1" smtClean="0">
                            <a:latin typeface="Cambria Math"/>
                          </a:rPr>
                          <m:t>𝐴</m:t>
                        </m:r>
                      </m:e>
                    </m:d>
                    <m:r>
                      <a:rPr lang="en-US" sz="2400" b="0" i="1" smtClean="0">
                        <a:latin typeface="Cambria Math"/>
                      </a:rPr>
                      <m:t>=</m:t>
                    </m:r>
                    <m:f>
                      <m:fPr>
                        <m:ctrlPr>
                          <a:rPr lang="en-US" sz="2400" b="0" i="1" smtClean="0">
                            <a:latin typeface="Cambria Math"/>
                          </a:rPr>
                        </m:ctrlPr>
                      </m:fPr>
                      <m:num>
                        <m:r>
                          <a:rPr lang="en-US" sz="2400" b="0" i="1" smtClean="0">
                            <a:latin typeface="Cambria Math"/>
                          </a:rPr>
                          <m:t>9</m:t>
                        </m:r>
                      </m:num>
                      <m:den>
                        <m:r>
                          <a:rPr lang="en-US" sz="2400" b="0" i="1" smtClean="0">
                            <a:latin typeface="Cambria Math"/>
                          </a:rPr>
                          <m:t>36</m:t>
                        </m:r>
                      </m:den>
                    </m:f>
                    <m:r>
                      <a:rPr lang="en-US" sz="2400" b="0" i="1" smtClean="0">
                        <a:latin typeface="Cambria Math"/>
                      </a:rPr>
                      <m:t>=</m:t>
                    </m:r>
                    <m:f>
                      <m:fPr>
                        <m:ctrlPr>
                          <a:rPr lang="en-US" sz="2400" b="0" i="1" smtClean="0">
                            <a:latin typeface="Cambria Math"/>
                          </a:rPr>
                        </m:ctrlPr>
                      </m:fPr>
                      <m:num>
                        <m:r>
                          <a:rPr lang="en-US" sz="2400" b="0" i="1" smtClean="0">
                            <a:latin typeface="Cambria Math"/>
                          </a:rPr>
                          <m:t>1</m:t>
                        </m:r>
                      </m:num>
                      <m:den>
                        <m:r>
                          <a:rPr lang="en-US" sz="2400" b="0" i="1" smtClean="0">
                            <a:latin typeface="Cambria Math"/>
                          </a:rPr>
                          <m:t>4</m:t>
                        </m:r>
                      </m:den>
                    </m:f>
                  </m:oMath>
                </a14:m>
                <a:r>
                  <a:rPr lang="ru-RU" sz="2400" dirty="0" smtClean="0"/>
                  <a:t> </a:t>
                </a:r>
                <a:r>
                  <a:rPr lang="en-US" sz="2400" dirty="0" smtClean="0"/>
                  <a:t>.</a:t>
                </a:r>
              </a:p>
              <a:p>
                <a:pPr algn="just"/>
                <a:r>
                  <a:rPr lang="ru-RU" sz="2400" dirty="0" smtClean="0"/>
                  <a:t>Пусть событие В – </a:t>
                </a:r>
                <a:r>
                  <a:rPr lang="en-US" sz="2400" dirty="0" smtClean="0"/>
                  <a:t>{</a:t>
                </a:r>
                <a:r>
                  <a:rPr lang="ru-RU" sz="2400" dirty="0" smtClean="0"/>
                  <a:t>извлечение из колоды карт туза</a:t>
                </a:r>
                <a:r>
                  <a:rPr lang="en-US" sz="2400" dirty="0" smtClean="0"/>
                  <a:t>}</a:t>
                </a:r>
                <a:r>
                  <a:rPr lang="ru-RU" sz="2400" dirty="0" smtClean="0"/>
                  <a:t>, </a:t>
                </a:r>
                <a14:m>
                  <m:oMath xmlns:m="http://schemas.openxmlformats.org/officeDocument/2006/math">
                    <m:r>
                      <a:rPr lang="en-US" sz="2400" i="1">
                        <a:latin typeface="Cambria Math"/>
                      </a:rPr>
                      <m:t>𝑃</m:t>
                    </m:r>
                    <m:d>
                      <m:dPr>
                        <m:ctrlPr>
                          <a:rPr lang="en-US" sz="2400" i="1">
                            <a:latin typeface="Cambria Math"/>
                          </a:rPr>
                        </m:ctrlPr>
                      </m:dPr>
                      <m:e>
                        <m:r>
                          <a:rPr lang="en-US" sz="2400" b="0" i="1" smtClean="0">
                            <a:latin typeface="Cambria Math"/>
                          </a:rPr>
                          <m:t>𝐵</m:t>
                        </m:r>
                      </m:e>
                    </m:d>
                    <m:r>
                      <a:rPr lang="en-US" sz="2400" i="1">
                        <a:latin typeface="Cambria Math"/>
                      </a:rPr>
                      <m:t>=</m:t>
                    </m:r>
                    <m:f>
                      <m:fPr>
                        <m:ctrlPr>
                          <a:rPr lang="en-US" sz="2400" i="1">
                            <a:latin typeface="Cambria Math"/>
                          </a:rPr>
                        </m:ctrlPr>
                      </m:fPr>
                      <m:num>
                        <m:r>
                          <a:rPr lang="en-US" sz="2400" b="0" i="1" smtClean="0">
                            <a:latin typeface="Cambria Math"/>
                          </a:rPr>
                          <m:t>4</m:t>
                        </m:r>
                      </m:num>
                      <m:den>
                        <m:r>
                          <a:rPr lang="en-US" sz="2400" i="1">
                            <a:latin typeface="Cambria Math"/>
                          </a:rPr>
                          <m:t>36</m:t>
                        </m:r>
                      </m:den>
                    </m:f>
                    <m:r>
                      <a:rPr lang="en-US" sz="2400" i="1">
                        <a:latin typeface="Cambria Math"/>
                      </a:rPr>
                      <m:t>=</m:t>
                    </m:r>
                    <m:f>
                      <m:fPr>
                        <m:ctrlPr>
                          <a:rPr lang="en-US" sz="2400" i="1">
                            <a:latin typeface="Cambria Math"/>
                          </a:rPr>
                        </m:ctrlPr>
                      </m:fPr>
                      <m:num>
                        <m:r>
                          <a:rPr lang="en-US" sz="2400" i="1">
                            <a:latin typeface="Cambria Math"/>
                          </a:rPr>
                          <m:t>1</m:t>
                        </m:r>
                      </m:num>
                      <m:den>
                        <m:r>
                          <a:rPr lang="en-US" sz="2400" b="0" i="1" smtClean="0">
                            <a:latin typeface="Cambria Math"/>
                          </a:rPr>
                          <m:t>9</m:t>
                        </m:r>
                      </m:den>
                    </m:f>
                    <m:r>
                      <a:rPr lang="en-US" sz="2400" b="0" i="0" smtClean="0">
                        <a:latin typeface="Cambria Math"/>
                      </a:rPr>
                      <m:t>.</m:t>
                    </m:r>
                  </m:oMath>
                </a14:m>
                <a:endParaRPr lang="en-US" sz="2400" b="0" dirty="0" smtClean="0"/>
              </a:p>
              <a:p>
                <a:pPr algn="just"/>
                <a:r>
                  <a:rPr lang="ru-RU" sz="2400" dirty="0" smtClean="0"/>
                  <a:t>Событие АВ – </a:t>
                </a:r>
                <a:r>
                  <a:rPr lang="en-US" sz="2400" dirty="0" smtClean="0"/>
                  <a:t>{</a:t>
                </a:r>
                <a:r>
                  <a:rPr lang="ru-RU" sz="2400" dirty="0" smtClean="0"/>
                  <a:t>извлечение из колоды карт бубнового туза</a:t>
                </a:r>
                <a:r>
                  <a:rPr lang="en-US" sz="2400" dirty="0" smtClean="0"/>
                  <a:t>}</a:t>
                </a:r>
                <a:r>
                  <a:rPr lang="ru-RU" sz="2400" dirty="0" smtClean="0"/>
                  <a:t>, </a:t>
                </a:r>
                <a14:m>
                  <m:oMath xmlns:m="http://schemas.openxmlformats.org/officeDocument/2006/math">
                    <m:r>
                      <a:rPr lang="en-US" sz="2400" i="1">
                        <a:latin typeface="Cambria Math"/>
                      </a:rPr>
                      <m:t>𝑃</m:t>
                    </m:r>
                    <m:d>
                      <m:dPr>
                        <m:ctrlPr>
                          <a:rPr lang="en-US" sz="2400" i="1">
                            <a:latin typeface="Cambria Math"/>
                          </a:rPr>
                        </m:ctrlPr>
                      </m:dPr>
                      <m:e>
                        <m:r>
                          <a:rPr lang="en-US" sz="2400" i="1">
                            <a:latin typeface="Cambria Math"/>
                          </a:rPr>
                          <m:t>𝐴</m:t>
                        </m:r>
                        <m:r>
                          <a:rPr lang="en-US" sz="2400" b="0" i="1" smtClean="0">
                            <a:latin typeface="Cambria Math"/>
                          </a:rPr>
                          <m:t>𝐵</m:t>
                        </m:r>
                      </m:e>
                    </m:d>
                    <m:r>
                      <a:rPr lang="en-US" sz="2400" i="1">
                        <a:latin typeface="Cambria Math"/>
                      </a:rPr>
                      <m:t>=</m:t>
                    </m:r>
                    <m:f>
                      <m:fPr>
                        <m:ctrlPr>
                          <a:rPr lang="en-US" sz="2400" i="1">
                            <a:latin typeface="Cambria Math"/>
                          </a:rPr>
                        </m:ctrlPr>
                      </m:fPr>
                      <m:num>
                        <m:r>
                          <a:rPr lang="en-US" sz="2400" b="0" i="1" smtClean="0">
                            <a:latin typeface="Cambria Math"/>
                          </a:rPr>
                          <m:t>1</m:t>
                        </m:r>
                      </m:num>
                      <m:den>
                        <m:r>
                          <a:rPr lang="en-US" sz="2400" i="1">
                            <a:latin typeface="Cambria Math"/>
                          </a:rPr>
                          <m:t>36</m:t>
                        </m:r>
                      </m:den>
                    </m:f>
                    <m:r>
                      <a:rPr lang="en-US" sz="2400" b="0" i="1" smtClean="0">
                        <a:latin typeface="Cambria Math"/>
                      </a:rPr>
                      <m:t>.</m:t>
                    </m:r>
                  </m:oMath>
                </a14:m>
                <a:endParaRPr lang="ru-RU" sz="2400" dirty="0" smtClean="0"/>
              </a:p>
              <a:p>
                <a:pPr algn="just"/>
                <a:r>
                  <a:rPr lang="ru-RU" sz="2400" dirty="0" smtClean="0"/>
                  <a:t>Событие С – </a:t>
                </a:r>
                <a:r>
                  <a:rPr lang="en-US" sz="2400" dirty="0" smtClean="0"/>
                  <a:t>{</a:t>
                </a:r>
                <a:r>
                  <a:rPr lang="ru-RU" sz="2400" dirty="0"/>
                  <a:t>извлечения из колоды карт </a:t>
                </a:r>
                <a:r>
                  <a:rPr lang="ru-RU" sz="2400" dirty="0" smtClean="0"/>
                  <a:t>либо </a:t>
                </a:r>
                <a:r>
                  <a:rPr lang="ru-RU" sz="2400" dirty="0"/>
                  <a:t>карты бубновой масти, либо туза</a:t>
                </a:r>
                <a:r>
                  <a:rPr lang="en-US" sz="2400" dirty="0" smtClean="0"/>
                  <a:t>}.</a:t>
                </a:r>
                <a:endParaRPr lang="ru-RU" sz="2400" dirty="0"/>
              </a:p>
            </p:txBody>
          </p:sp>
        </mc:Choice>
        <mc:Fallback xmlns="">
          <p:sp>
            <p:nvSpPr>
              <p:cNvPr id="3" name="TextBox 2"/>
              <p:cNvSpPr txBox="1">
                <a:spLocks noRot="1" noChangeAspect="1" noMove="1" noResize="1" noEditPoints="1" noAdjustHandles="1" noChangeArrowheads="1" noChangeShapeType="1" noTextEdit="1"/>
              </p:cNvSpPr>
              <p:nvPr/>
            </p:nvSpPr>
            <p:spPr>
              <a:xfrm>
                <a:off x="323528" y="1239143"/>
                <a:ext cx="8424936" cy="3511346"/>
              </a:xfrm>
              <a:prstGeom prst="rect">
                <a:avLst/>
              </a:prstGeom>
              <a:blipFill rotWithShape="1">
                <a:blip r:embed="rId2"/>
                <a:stretch>
                  <a:fillRect l="-1085" t="-1389" r="-1158" b="-2951"/>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4" name="Прямоугольник 3"/>
              <p:cNvSpPr/>
              <p:nvPr/>
            </p:nvSpPr>
            <p:spPr>
              <a:xfrm>
                <a:off x="924843" y="4759350"/>
                <a:ext cx="7564571" cy="7861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a:rPr>
                        <m:t>𝑃</m:t>
                      </m:r>
                      <m:d>
                        <m:dPr>
                          <m:ctrlPr>
                            <a:rPr lang="en-US" sz="2400" i="1">
                              <a:latin typeface="Cambria Math"/>
                            </a:rPr>
                          </m:ctrlPr>
                        </m:dPr>
                        <m:e>
                          <m:r>
                            <a:rPr lang="en-US" sz="2400" b="0" i="1" smtClean="0">
                              <a:latin typeface="Cambria Math"/>
                            </a:rPr>
                            <m:t>𝐶</m:t>
                          </m:r>
                        </m:e>
                      </m:d>
                      <m:r>
                        <a:rPr lang="en-US" sz="2400" i="1">
                          <a:latin typeface="Cambria Math"/>
                        </a:rPr>
                        <m:t>=</m:t>
                      </m:r>
                      <m:r>
                        <a:rPr lang="en-US" sz="2400" i="1">
                          <a:latin typeface="Cambria Math"/>
                        </a:rPr>
                        <m:t>𝑃</m:t>
                      </m:r>
                      <m:d>
                        <m:dPr>
                          <m:ctrlPr>
                            <a:rPr lang="en-US" sz="2400" i="1">
                              <a:latin typeface="Cambria Math"/>
                            </a:rPr>
                          </m:ctrlPr>
                        </m:dPr>
                        <m:e>
                          <m:r>
                            <a:rPr lang="en-US" sz="2400" i="1">
                              <a:latin typeface="Cambria Math"/>
                            </a:rPr>
                            <m:t>𝐴</m:t>
                          </m:r>
                        </m:e>
                      </m:d>
                      <m:r>
                        <a:rPr lang="en-US" sz="2400" i="1">
                          <a:latin typeface="Cambria Math"/>
                        </a:rPr>
                        <m:t>+</m:t>
                      </m:r>
                      <m:r>
                        <a:rPr lang="en-US" sz="2400" i="1">
                          <a:latin typeface="Cambria Math"/>
                        </a:rPr>
                        <m:t>𝑃</m:t>
                      </m:r>
                      <m:d>
                        <m:dPr>
                          <m:ctrlPr>
                            <a:rPr lang="en-US" sz="2400" i="1">
                              <a:latin typeface="Cambria Math"/>
                            </a:rPr>
                          </m:ctrlPr>
                        </m:dPr>
                        <m:e>
                          <m:r>
                            <a:rPr lang="en-US" sz="2400" i="1">
                              <a:latin typeface="Cambria Math"/>
                            </a:rPr>
                            <m:t>𝐵</m:t>
                          </m:r>
                        </m:e>
                      </m:d>
                      <m:r>
                        <a:rPr lang="en-US" sz="2400" b="0" i="1" smtClean="0">
                          <a:latin typeface="Cambria Math"/>
                        </a:rPr>
                        <m:t>−</m:t>
                      </m:r>
                      <m:r>
                        <a:rPr lang="en-US" sz="2400" b="0" i="1" smtClean="0">
                          <a:latin typeface="Cambria Math"/>
                        </a:rPr>
                        <m:t>𝑃</m:t>
                      </m:r>
                      <m:d>
                        <m:dPr>
                          <m:ctrlPr>
                            <a:rPr lang="en-US" sz="2400" b="0" i="1" smtClean="0">
                              <a:latin typeface="Cambria Math"/>
                            </a:rPr>
                          </m:ctrlPr>
                        </m:dPr>
                        <m:e>
                          <m:r>
                            <a:rPr lang="en-US" sz="2400" b="0" i="1" smtClean="0">
                              <a:latin typeface="Cambria Math"/>
                            </a:rPr>
                            <m:t>𝐴𝐵</m:t>
                          </m:r>
                        </m:e>
                      </m:d>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4</m:t>
                          </m:r>
                        </m:den>
                      </m:f>
                      <m:r>
                        <a:rPr lang="en-US" sz="2400" i="1">
                          <a:latin typeface="Cambria Math"/>
                        </a:rPr>
                        <m:t>+</m:t>
                      </m:r>
                      <m:f>
                        <m:fPr>
                          <m:ctrlPr>
                            <a:rPr lang="en-US" sz="2400" i="1">
                              <a:latin typeface="Cambria Math"/>
                            </a:rPr>
                          </m:ctrlPr>
                        </m:fPr>
                        <m:num>
                          <m:r>
                            <a:rPr lang="en-US" sz="2400" b="0" i="1" smtClean="0">
                              <a:latin typeface="Cambria Math"/>
                            </a:rPr>
                            <m:t>1</m:t>
                          </m:r>
                        </m:num>
                        <m:den>
                          <m:r>
                            <a:rPr lang="en-US" sz="2400" b="0" i="1" smtClean="0">
                              <a:latin typeface="Cambria Math"/>
                            </a:rPr>
                            <m:t>9</m:t>
                          </m:r>
                        </m:den>
                      </m:f>
                      <m:r>
                        <a:rPr lang="en-US" sz="2400" b="0" i="1" smtClean="0">
                          <a:latin typeface="Cambria Math"/>
                        </a:rPr>
                        <m:t>−</m:t>
                      </m:r>
                      <m:f>
                        <m:fPr>
                          <m:ctrlPr>
                            <a:rPr lang="en-US" sz="2400" b="0" i="1" smtClean="0">
                              <a:latin typeface="Cambria Math"/>
                            </a:rPr>
                          </m:ctrlPr>
                        </m:fPr>
                        <m:num>
                          <m:r>
                            <a:rPr lang="en-US" sz="2400" b="0" i="1" smtClean="0">
                              <a:latin typeface="Cambria Math"/>
                            </a:rPr>
                            <m:t>1</m:t>
                          </m:r>
                        </m:num>
                        <m:den>
                          <m:r>
                            <a:rPr lang="en-US" sz="2400" b="0" i="1" smtClean="0">
                              <a:latin typeface="Cambria Math"/>
                            </a:rPr>
                            <m:t>36</m:t>
                          </m:r>
                        </m:den>
                      </m:f>
                      <m:r>
                        <a:rPr lang="en-US" sz="2400" i="1">
                          <a:latin typeface="Cambria Math"/>
                        </a:rPr>
                        <m:t>=</m:t>
                      </m:r>
                      <m:f>
                        <m:fPr>
                          <m:ctrlPr>
                            <a:rPr lang="en-US" sz="2400" i="1">
                              <a:latin typeface="Cambria Math"/>
                            </a:rPr>
                          </m:ctrlPr>
                        </m:fPr>
                        <m:num>
                          <m:r>
                            <a:rPr lang="en-US" sz="2400" i="1">
                              <a:latin typeface="Cambria Math"/>
                            </a:rPr>
                            <m:t>1</m:t>
                          </m:r>
                        </m:num>
                        <m:den>
                          <m:r>
                            <a:rPr lang="en-US" sz="2400" b="0" i="1" smtClean="0">
                              <a:latin typeface="Cambria Math"/>
                            </a:rPr>
                            <m:t>3</m:t>
                          </m:r>
                        </m:den>
                      </m:f>
                      <m:r>
                        <a:rPr lang="en-US" sz="2400" i="1" smtClean="0">
                          <a:latin typeface="Cambria Math"/>
                          <a:ea typeface="Cambria Math"/>
                        </a:rPr>
                        <m:t>≈</m:t>
                      </m:r>
                      <m:r>
                        <a:rPr lang="en-US" sz="2400" b="0" i="1" smtClean="0">
                          <a:latin typeface="Cambria Math"/>
                          <a:ea typeface="Cambria Math"/>
                        </a:rPr>
                        <m:t>0,33.</m:t>
                      </m:r>
                    </m:oMath>
                  </m:oMathPara>
                </a14:m>
                <a:endParaRPr lang="ru-RU" sz="2400" dirty="0"/>
              </a:p>
            </p:txBody>
          </p:sp>
        </mc:Choice>
        <mc:Fallback xmlns="">
          <p:sp>
            <p:nvSpPr>
              <p:cNvPr id="4" name="Прямоугольник 3"/>
              <p:cNvSpPr>
                <a:spLocks noRot="1" noChangeAspect="1" noMove="1" noResize="1" noEditPoints="1" noAdjustHandles="1" noChangeArrowheads="1" noChangeShapeType="1" noTextEdit="1"/>
              </p:cNvSpPr>
              <p:nvPr/>
            </p:nvSpPr>
            <p:spPr>
              <a:xfrm>
                <a:off x="924843" y="4759350"/>
                <a:ext cx="7564571" cy="786177"/>
              </a:xfrm>
              <a:prstGeom prst="rect">
                <a:avLst/>
              </a:prstGeom>
              <a:blipFill rotWithShape="1">
                <a:blip r:embed="rId3"/>
                <a:stretch>
                  <a:fillRect/>
                </a:stretch>
              </a:blipFill>
            </p:spPr>
            <p:txBody>
              <a:bodyPr/>
              <a:lstStyle/>
              <a:p>
                <a:r>
                  <a:rPr lang="ru-RU">
                    <a:noFill/>
                  </a:rPr>
                  <a:t> </a:t>
                </a:r>
              </a:p>
            </p:txBody>
          </p:sp>
        </mc:Fallback>
      </mc:AlternateContent>
      <p:sp>
        <p:nvSpPr>
          <p:cNvPr id="5" name="TextBox 4"/>
          <p:cNvSpPr txBox="1"/>
          <p:nvPr/>
        </p:nvSpPr>
        <p:spPr>
          <a:xfrm>
            <a:off x="3491880" y="5733256"/>
            <a:ext cx="4680520" cy="461665"/>
          </a:xfrm>
          <a:prstGeom prst="rect">
            <a:avLst/>
          </a:prstGeom>
          <a:noFill/>
        </p:spPr>
        <p:txBody>
          <a:bodyPr wrap="square" rtlCol="0">
            <a:spAutoFit/>
          </a:bodyPr>
          <a:lstStyle/>
          <a:p>
            <a:r>
              <a:rPr lang="ru-RU" sz="2400" b="1" dirty="0" smtClean="0">
                <a:solidFill>
                  <a:srgbClr val="FF0000"/>
                </a:solidFill>
              </a:rPr>
              <a:t>Ответ: </a:t>
            </a:r>
            <a:r>
              <a:rPr lang="ru-RU" sz="2400" dirty="0" smtClean="0"/>
              <a:t>0,33.</a:t>
            </a:r>
            <a:endParaRPr lang="ru-RU" sz="2400" dirty="0"/>
          </a:p>
        </p:txBody>
      </p:sp>
    </p:spTree>
    <p:extLst>
      <p:ext uri="{BB962C8B-B14F-4D97-AF65-F5344CB8AC3E}">
        <p14:creationId xmlns:p14="http://schemas.microsoft.com/office/powerpoint/2010/main" val="876578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8000" fill="hold"/>
                                        <p:tgtEl>
                                          <p:spTgt spid="4"/>
                                        </p:tgtEl>
                                        <p:attrNameLst>
                                          <p:attrName>ppt_w</p:attrName>
                                        </p:attrNameLst>
                                      </p:cBhvr>
                                      <p:tavLst>
                                        <p:tav tm="0">
                                          <p:val>
                                            <p:fltVal val="0"/>
                                          </p:val>
                                        </p:tav>
                                        <p:tav tm="100000">
                                          <p:val>
                                            <p:strVal val="#ppt_w"/>
                                          </p:val>
                                        </p:tav>
                                      </p:tavLst>
                                    </p:anim>
                                    <p:anim calcmode="lin" valueType="num">
                                      <p:cBhvr>
                                        <p:cTn id="12" dur="8000" fill="hold"/>
                                        <p:tgtEl>
                                          <p:spTgt spid="4"/>
                                        </p:tgtEl>
                                        <p:attrNameLst>
                                          <p:attrName>ppt_h</p:attrName>
                                        </p:attrNameLst>
                                      </p:cBhvr>
                                      <p:tavLst>
                                        <p:tav tm="0">
                                          <p:val>
                                            <p:fltVal val="0"/>
                                          </p:val>
                                        </p:tav>
                                        <p:tav tm="100000">
                                          <p:val>
                                            <p:strVal val="#ppt_h"/>
                                          </p:val>
                                        </p:tav>
                                      </p:tavLst>
                                    </p:anim>
                                    <p:anim calcmode="lin" valueType="num">
                                      <p:cBhvr>
                                        <p:cTn id="13" dur="8000" fill="hold"/>
                                        <p:tgtEl>
                                          <p:spTgt spid="4"/>
                                        </p:tgtEl>
                                        <p:attrNameLst>
                                          <p:attrName>style.rotation</p:attrName>
                                        </p:attrNameLst>
                                      </p:cBhvr>
                                      <p:tavLst>
                                        <p:tav tm="0">
                                          <p:val>
                                            <p:fltVal val="90"/>
                                          </p:val>
                                        </p:tav>
                                        <p:tav tm="100000">
                                          <p:val>
                                            <p:fltVal val="0"/>
                                          </p:val>
                                        </p:tav>
                                      </p:tavLst>
                                    </p:anim>
                                    <p:animEffect transition="in" filter="fade">
                                      <p:cBhvr>
                                        <p:cTn id="14" dur="8000"/>
                                        <p:tgtEl>
                                          <p:spTgt spid="4"/>
                                        </p:tgtEl>
                                      </p:cBhvr>
                                    </p:animEffect>
                                  </p:childTnLst>
                                </p:cTn>
                              </p:par>
                            </p:childTnLst>
                          </p:cTn>
                        </p:par>
                        <p:par>
                          <p:cTn id="15" fill="hold">
                            <p:stCondLst>
                              <p:cond delay="8500"/>
                            </p:stCondLst>
                            <p:childTnLst>
                              <p:par>
                                <p:cTn id="16" presetID="16" presetClass="entr" presetSubtype="2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51520" y="188640"/>
            <a:ext cx="8640960"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ru-RU" sz="2400" b="1" dirty="0" smtClean="0">
                <a:solidFill>
                  <a:srgbClr val="FF0000"/>
                </a:solidFill>
              </a:rPr>
              <a:t>Пример 7. </a:t>
            </a:r>
            <a:r>
              <a:rPr lang="ru-RU" sz="2400" dirty="0" smtClean="0"/>
              <a:t>Школьнику надо сдать зачет по математике. В каждом билете – по два вопроса. Всего 25 билетов. Из них 5 билетов школьник вообще не учил. В каждом их оставшихся 20 билетов он хотя бы один вопрос выучил, причем в 18 билетах школьник выучил первый вопрос и в 15 билетах – второй вопрос. Школьник может получить удовлетворительную оценку, если вытащит такой билет, оба вопроса которого он знает. Какова вероятность того, что школьник сдаст зачет, если он первый тянет билет?</a:t>
            </a:r>
            <a:endParaRPr lang="ru-RU" sz="2400" dirty="0"/>
          </a:p>
        </p:txBody>
      </p:sp>
      <mc:AlternateContent xmlns:mc="http://schemas.openxmlformats.org/markup-compatibility/2006" xmlns:a14="http://schemas.microsoft.com/office/drawing/2010/main">
        <mc:Choice Requires="a14">
          <p:sp>
            <p:nvSpPr>
              <p:cNvPr id="7" name="TextBox 6"/>
              <p:cNvSpPr txBox="1"/>
              <p:nvPr/>
            </p:nvSpPr>
            <p:spPr>
              <a:xfrm>
                <a:off x="1403648" y="3645024"/>
                <a:ext cx="6624736" cy="81804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ru-RU" sz="2400" b="0" i="1" smtClean="0">
                          <a:latin typeface="Cambria Math"/>
                        </a:rPr>
                        <m:t>=</m:t>
                      </m:r>
                      <m:f>
                        <m:fPr>
                          <m:ctrlPr>
                            <a:rPr lang="ru-RU" sz="2400" b="0" i="1" smtClean="0">
                              <a:latin typeface="Cambria Math"/>
                            </a:rPr>
                          </m:ctrlPr>
                        </m:fPr>
                        <m:num>
                          <m:r>
                            <a:rPr lang="en-US" sz="2400" b="0" i="1" smtClean="0">
                              <a:latin typeface="Cambria Math"/>
                            </a:rPr>
                            <m:t>18</m:t>
                          </m:r>
                        </m:num>
                        <m:den>
                          <m:r>
                            <a:rPr lang="en-US" sz="2400" b="0" i="1" smtClean="0">
                              <a:latin typeface="Cambria Math"/>
                            </a:rPr>
                            <m:t>25</m:t>
                          </m:r>
                        </m:den>
                      </m:f>
                      <m:r>
                        <a:rPr lang="en-US" sz="2400" b="0" i="0" smtClean="0">
                          <a:latin typeface="Cambria Math"/>
                        </a:rPr>
                        <m:t>+</m:t>
                      </m:r>
                      <m:f>
                        <m:fPr>
                          <m:ctrlPr>
                            <a:rPr lang="en-US" sz="2400" b="0" i="1" smtClean="0">
                              <a:latin typeface="Cambria Math"/>
                            </a:rPr>
                          </m:ctrlPr>
                        </m:fPr>
                        <m:num>
                          <m:r>
                            <a:rPr lang="en-US" sz="2400" b="0" i="1" smtClean="0">
                              <a:latin typeface="Cambria Math"/>
                            </a:rPr>
                            <m:t>15</m:t>
                          </m:r>
                        </m:num>
                        <m:den>
                          <m:r>
                            <a:rPr lang="en-US" sz="2400" b="0" i="1" smtClean="0">
                              <a:latin typeface="Cambria Math"/>
                            </a:rPr>
                            <m:t>25</m:t>
                          </m:r>
                        </m:den>
                      </m:f>
                      <m:r>
                        <a:rPr lang="en-US" sz="2400" b="0" i="1" smtClean="0">
                          <a:latin typeface="Cambria Math"/>
                        </a:rPr>
                        <m:t>−</m:t>
                      </m:r>
                      <m:f>
                        <m:fPr>
                          <m:ctrlPr>
                            <a:rPr lang="en-US" sz="2400" b="0" i="1" smtClean="0">
                              <a:latin typeface="Cambria Math"/>
                            </a:rPr>
                          </m:ctrlPr>
                        </m:fPr>
                        <m:num>
                          <m:r>
                            <a:rPr lang="en-US" sz="2400" b="0" i="1" smtClean="0">
                              <a:latin typeface="Cambria Math"/>
                            </a:rPr>
                            <m:t>20</m:t>
                          </m:r>
                        </m:num>
                        <m:den>
                          <m:r>
                            <a:rPr lang="en-US" sz="2400" b="0" i="1" smtClean="0">
                              <a:latin typeface="Cambria Math"/>
                            </a:rPr>
                            <m:t>25</m:t>
                          </m:r>
                        </m:den>
                      </m:f>
                      <m:r>
                        <a:rPr lang="en-US" sz="2400" b="0" i="1" smtClean="0">
                          <a:latin typeface="Cambria Math"/>
                        </a:rPr>
                        <m:t>=</m:t>
                      </m:r>
                      <m:r>
                        <a:rPr lang="en-US" sz="2400" b="1" i="1" smtClean="0">
                          <a:solidFill>
                            <a:srgbClr val="FF0000"/>
                          </a:solidFill>
                          <a:latin typeface="Cambria Math"/>
                        </a:rPr>
                        <m:t>𝟎</m:t>
                      </m:r>
                      <m:r>
                        <a:rPr lang="en-US" sz="2400" b="1" i="1" smtClean="0">
                          <a:solidFill>
                            <a:srgbClr val="FF0000"/>
                          </a:solidFill>
                          <a:latin typeface="Cambria Math"/>
                        </a:rPr>
                        <m:t>,</m:t>
                      </m:r>
                      <m:r>
                        <a:rPr lang="en-US" sz="2400" b="1" i="1" smtClean="0">
                          <a:solidFill>
                            <a:srgbClr val="FF0000"/>
                          </a:solidFill>
                          <a:latin typeface="Cambria Math"/>
                        </a:rPr>
                        <m:t>𝟓𝟐</m:t>
                      </m:r>
                      <m:r>
                        <a:rPr lang="en-US" sz="2400" b="1" i="1" smtClean="0">
                          <a:solidFill>
                            <a:srgbClr val="FF0000"/>
                          </a:solidFill>
                          <a:latin typeface="Cambria Math"/>
                        </a:rPr>
                        <m:t>.</m:t>
                      </m:r>
                    </m:oMath>
                  </m:oMathPara>
                </a14:m>
                <a:endParaRPr lang="ru-RU" sz="2400" b="1" dirty="0"/>
              </a:p>
            </p:txBody>
          </p:sp>
        </mc:Choice>
        <mc:Fallback xmlns="">
          <p:sp>
            <p:nvSpPr>
              <p:cNvPr id="7" name="TextBox 6"/>
              <p:cNvSpPr txBox="1">
                <a:spLocks noRot="1" noChangeAspect="1" noMove="1" noResize="1" noEditPoints="1" noAdjustHandles="1" noChangeArrowheads="1" noChangeShapeType="1" noTextEdit="1"/>
              </p:cNvSpPr>
              <p:nvPr/>
            </p:nvSpPr>
            <p:spPr>
              <a:xfrm>
                <a:off x="1403648" y="3645024"/>
                <a:ext cx="6624736" cy="818044"/>
              </a:xfrm>
              <a:prstGeom prst="rect">
                <a:avLst/>
              </a:prstGeom>
              <a:blipFill rotWithShape="1">
                <a:blip r:embed="rId2"/>
                <a:stretch>
                  <a:fillRect/>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251520" y="4739660"/>
                <a:ext cx="8640960" cy="156966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just"/>
                <a:r>
                  <a:rPr lang="ru-RU" sz="2400" dirty="0" smtClean="0"/>
                  <a:t>Вероятность того, что независимые события произойдут одновременно равна произведению вероятностей этих событий. </a:t>
                </a:r>
              </a:p>
              <a:p>
                <a:pPr algn="ctr"/>
                <a14:m>
                  <m:oMathPara xmlns:m="http://schemas.openxmlformats.org/officeDocument/2006/math">
                    <m:oMathParaPr>
                      <m:jc m:val="centerGroup"/>
                    </m:oMathParaPr>
                    <m:oMath xmlns:m="http://schemas.openxmlformats.org/officeDocument/2006/math">
                      <m:r>
                        <a:rPr lang="en-US" sz="2400" b="0" i="1" smtClean="0">
                          <a:latin typeface="Cambria Math"/>
                        </a:rPr>
                        <m:t>𝑃</m:t>
                      </m:r>
                      <m:d>
                        <m:dPr>
                          <m:ctrlPr>
                            <a:rPr lang="en-US" sz="2400" b="0" i="1" smtClean="0">
                              <a:latin typeface="Cambria Math"/>
                            </a:rPr>
                          </m:ctrlPr>
                        </m:dPr>
                        <m:e>
                          <m:r>
                            <a:rPr lang="en-US" sz="2400" b="0" i="1" smtClean="0">
                              <a:latin typeface="Cambria Math"/>
                            </a:rPr>
                            <m:t>𝐴𝐵</m:t>
                          </m:r>
                        </m:e>
                      </m:d>
                      <m:r>
                        <a:rPr lang="en-US" sz="2400" b="0" i="1" smtClean="0">
                          <a:latin typeface="Cambria Math"/>
                        </a:rPr>
                        <m:t>=</m:t>
                      </m:r>
                      <m:r>
                        <a:rPr lang="en-US" sz="2400" b="0" i="1" smtClean="0">
                          <a:latin typeface="Cambria Math"/>
                        </a:rPr>
                        <m:t>𝑃</m:t>
                      </m:r>
                      <m:d>
                        <m:dPr>
                          <m:ctrlPr>
                            <a:rPr lang="en-US" sz="2400" b="0" i="1" smtClean="0">
                              <a:latin typeface="Cambria Math"/>
                            </a:rPr>
                          </m:ctrlPr>
                        </m:dPr>
                        <m:e>
                          <m:r>
                            <a:rPr lang="en-US" sz="2400" b="0" i="1" smtClean="0">
                              <a:latin typeface="Cambria Math"/>
                            </a:rPr>
                            <m:t>𝐴</m:t>
                          </m:r>
                        </m:e>
                      </m:d>
                      <m:r>
                        <a:rPr lang="en-US" sz="2400" b="0" i="1" smtClean="0">
                          <a:latin typeface="Cambria Math"/>
                          <a:ea typeface="Cambria Math"/>
                        </a:rPr>
                        <m:t>∙</m:t>
                      </m:r>
                      <m:r>
                        <a:rPr lang="en-US" sz="2400" b="0" i="1" smtClean="0">
                          <a:latin typeface="Cambria Math"/>
                          <a:ea typeface="Cambria Math"/>
                        </a:rPr>
                        <m:t>𝑃</m:t>
                      </m:r>
                      <m:d>
                        <m:dPr>
                          <m:ctrlPr>
                            <a:rPr lang="en-US" sz="2400" b="0" i="1" smtClean="0">
                              <a:latin typeface="Cambria Math"/>
                              <a:ea typeface="Cambria Math"/>
                            </a:rPr>
                          </m:ctrlPr>
                        </m:dPr>
                        <m:e>
                          <m:r>
                            <a:rPr lang="en-US" sz="2400" b="0" i="1" smtClean="0">
                              <a:latin typeface="Cambria Math"/>
                              <a:ea typeface="Cambria Math"/>
                            </a:rPr>
                            <m:t>𝐵</m:t>
                          </m:r>
                        </m:e>
                      </m:d>
                      <m:r>
                        <a:rPr lang="en-US" sz="2400" b="0" i="1" smtClean="0">
                          <a:latin typeface="Cambria Math"/>
                          <a:ea typeface="Cambria Math"/>
                        </a:rPr>
                        <m:t>.</m:t>
                      </m:r>
                    </m:oMath>
                  </m:oMathPara>
                </a14:m>
                <a:endParaRPr lang="ru-RU" sz="2400" dirty="0"/>
              </a:p>
            </p:txBody>
          </p:sp>
        </mc:Choice>
        <mc:Fallback xmlns="">
          <p:sp>
            <p:nvSpPr>
              <p:cNvPr id="8" name="TextBox 7"/>
              <p:cNvSpPr txBox="1">
                <a:spLocks noRot="1" noChangeAspect="1" noMove="1" noResize="1" noEditPoints="1" noAdjustHandles="1" noChangeArrowheads="1" noChangeShapeType="1" noTextEdit="1"/>
              </p:cNvSpPr>
              <p:nvPr/>
            </p:nvSpPr>
            <p:spPr>
              <a:xfrm>
                <a:off x="251520" y="4739660"/>
                <a:ext cx="8640960" cy="1569660"/>
              </a:xfrm>
              <a:prstGeom prst="rect">
                <a:avLst/>
              </a:prstGeom>
              <a:blipFill rotWithShape="1">
                <a:blip r:embed="rId3"/>
                <a:stretch>
                  <a:fillRect/>
                </a:stretch>
              </a:blipFill>
            </p:spPr>
            <p:txBody>
              <a:bodyPr/>
              <a:lstStyle/>
              <a:p>
                <a:r>
                  <a:rPr lang="ru-RU">
                    <a:noFill/>
                  </a:rPr>
                  <a:t> </a:t>
                </a:r>
              </a:p>
            </p:txBody>
          </p:sp>
        </mc:Fallback>
      </mc:AlternateContent>
    </p:spTree>
    <p:extLst>
      <p:ext uri="{BB962C8B-B14F-4D97-AF65-F5344CB8AC3E}">
        <p14:creationId xmlns:p14="http://schemas.microsoft.com/office/powerpoint/2010/main" val="1519368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280920" cy="156966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ru-RU" sz="2400" b="1" dirty="0" smtClean="0">
                <a:solidFill>
                  <a:srgbClr val="FF0000"/>
                </a:solidFill>
              </a:rPr>
              <a:t>Задача 2.1 (тестирование).</a:t>
            </a:r>
            <a:r>
              <a:rPr lang="ru-RU" sz="2400" dirty="0"/>
              <a:t>	Помещение освещается фонарём с двумя лампами. Вероятность перегорания одной лампы в течение года равна 0,4. Найдите вероятность того, что в течение года ни одна из ламп не перегорит.</a:t>
            </a:r>
          </a:p>
        </p:txBody>
      </p:sp>
      <p:sp>
        <p:nvSpPr>
          <p:cNvPr id="3" name="Прямоугольник 2"/>
          <p:cNvSpPr/>
          <p:nvPr/>
        </p:nvSpPr>
        <p:spPr>
          <a:xfrm>
            <a:off x="395536" y="2001029"/>
            <a:ext cx="8280920" cy="452431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ru-RU" sz="2400" b="1" dirty="0" smtClean="0">
                <a:solidFill>
                  <a:srgbClr val="FF0000"/>
                </a:solidFill>
              </a:rPr>
              <a:t>Решение.</a:t>
            </a:r>
          </a:p>
          <a:p>
            <a:pPr algn="just"/>
            <a:r>
              <a:rPr lang="ru-RU" sz="2400" dirty="0" smtClean="0"/>
              <a:t>Необходимо </a:t>
            </a:r>
            <a:r>
              <a:rPr lang="ru-RU" sz="2400" dirty="0"/>
              <a:t>найти вероятность события, когда не перегорят обе </a:t>
            </a:r>
            <a:r>
              <a:rPr lang="ru-RU" sz="2400" dirty="0" smtClean="0"/>
              <a:t>лампы.</a:t>
            </a:r>
          </a:p>
          <a:p>
            <a:pPr algn="just"/>
            <a:r>
              <a:rPr lang="ru-RU" sz="2400" dirty="0" smtClean="0"/>
              <a:t>По </a:t>
            </a:r>
            <a:r>
              <a:rPr lang="ru-RU" sz="2400" dirty="0"/>
              <a:t>условию вероятность перегорания лампы </a:t>
            </a:r>
            <a:r>
              <a:rPr lang="ru-RU" sz="2400" dirty="0" smtClean="0"/>
              <a:t>0,4. Значит, </a:t>
            </a:r>
            <a:r>
              <a:rPr lang="ru-RU" sz="2400" dirty="0"/>
              <a:t>вероятность исправности лампы в течение года равна </a:t>
            </a:r>
            <a:endParaRPr lang="ru-RU" sz="2400" dirty="0" smtClean="0"/>
          </a:p>
          <a:p>
            <a:pPr algn="ctr"/>
            <a:r>
              <a:rPr lang="ru-RU" sz="2400" dirty="0" smtClean="0"/>
              <a:t>1 </a:t>
            </a:r>
            <a:r>
              <a:rPr lang="ru-RU" sz="2400" dirty="0"/>
              <a:t>– </a:t>
            </a:r>
            <a:r>
              <a:rPr lang="ru-RU" sz="2400" dirty="0" smtClean="0"/>
              <a:t>0,4 </a:t>
            </a:r>
            <a:r>
              <a:rPr lang="ru-RU" sz="2400" dirty="0"/>
              <a:t>= </a:t>
            </a:r>
            <a:r>
              <a:rPr lang="ru-RU" sz="2400" dirty="0" smtClean="0"/>
              <a:t>0,6.</a:t>
            </a:r>
            <a:endParaRPr lang="ru-RU" sz="2400" dirty="0"/>
          </a:p>
          <a:p>
            <a:endParaRPr lang="ru-RU" sz="2400" dirty="0"/>
          </a:p>
          <a:p>
            <a:r>
              <a:rPr lang="ru-RU" sz="2400" dirty="0"/>
              <a:t>Вероятность события:</a:t>
            </a:r>
          </a:p>
          <a:p>
            <a:endParaRPr lang="ru-RU" sz="2400" dirty="0"/>
          </a:p>
          <a:p>
            <a:r>
              <a:rPr lang="ru-RU" sz="2400" dirty="0"/>
              <a:t>«не перегорят обе» равна </a:t>
            </a:r>
            <a:r>
              <a:rPr lang="ru-RU" sz="2400" dirty="0" smtClean="0"/>
              <a:t>0,6∙0,6 </a:t>
            </a:r>
            <a:r>
              <a:rPr lang="ru-RU" sz="2400" dirty="0"/>
              <a:t>= </a:t>
            </a:r>
            <a:r>
              <a:rPr lang="ru-RU" sz="2400" dirty="0" smtClean="0"/>
              <a:t>0,36.</a:t>
            </a:r>
            <a:endParaRPr lang="ru-RU" sz="2400" dirty="0"/>
          </a:p>
          <a:p>
            <a:endParaRPr lang="ru-RU" sz="2400" dirty="0"/>
          </a:p>
          <a:p>
            <a:endParaRPr lang="ru-RU" sz="2400" dirty="0"/>
          </a:p>
        </p:txBody>
      </p:sp>
      <p:sp>
        <p:nvSpPr>
          <p:cNvPr id="4" name="TextBox 3"/>
          <p:cNvSpPr txBox="1"/>
          <p:nvPr/>
        </p:nvSpPr>
        <p:spPr>
          <a:xfrm>
            <a:off x="3059832" y="5733256"/>
            <a:ext cx="5616624" cy="461665"/>
          </a:xfrm>
          <a:prstGeom prst="rect">
            <a:avLst/>
          </a:prstGeom>
          <a:noFill/>
        </p:spPr>
        <p:txBody>
          <a:bodyPr wrap="square" rtlCol="0">
            <a:spAutoFit/>
          </a:bodyPr>
          <a:lstStyle/>
          <a:p>
            <a:pPr algn="r"/>
            <a:r>
              <a:rPr lang="ru-RU" sz="2400" b="1" dirty="0" smtClean="0">
                <a:solidFill>
                  <a:srgbClr val="FF0000"/>
                </a:solidFill>
              </a:rPr>
              <a:t>Ответ: 0,36.</a:t>
            </a:r>
            <a:endParaRPr lang="ru-RU" sz="2400" b="1" dirty="0">
              <a:solidFill>
                <a:srgbClr val="FF0000"/>
              </a:solidFill>
            </a:endParaRPr>
          </a:p>
        </p:txBody>
      </p:sp>
    </p:spTree>
    <p:extLst>
      <p:ext uri="{BB962C8B-B14F-4D97-AF65-F5344CB8AC3E}">
        <p14:creationId xmlns:p14="http://schemas.microsoft.com/office/powerpoint/2010/main" val="306128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568952" cy="1569660"/>
          </a:xfrm>
          <a:prstGeom prst="rect">
            <a:avLst/>
          </a:prstGeom>
        </p:spPr>
        <p:txBody>
          <a:bodyPr wrap="square">
            <a:spAutoFit/>
          </a:bodyPr>
          <a:lstStyle/>
          <a:p>
            <a:pPr algn="just"/>
            <a:r>
              <a:rPr lang="ru-RU" sz="2400" b="1" dirty="0" smtClean="0">
                <a:solidFill>
                  <a:srgbClr val="FF0000"/>
                </a:solidFill>
              </a:rPr>
              <a:t>Задача 2.2. </a:t>
            </a:r>
            <a:r>
              <a:rPr lang="ru-RU" sz="2400" dirty="0" smtClean="0"/>
              <a:t>В </a:t>
            </a:r>
            <a:r>
              <a:rPr lang="ru-RU" sz="2400" dirty="0"/>
              <a:t>классе учится 21 человек. Среди них две подруги: Аня и Нина. Класс случайным образом делят на 7 групп, по 3 человека в каждой. Найти вероятность того, что Аня и Нина окажутся в одной группе.</a:t>
            </a:r>
          </a:p>
        </p:txBody>
      </p:sp>
      <p:sp>
        <p:nvSpPr>
          <p:cNvPr id="3" name="Прямоугольник 2"/>
          <p:cNvSpPr/>
          <p:nvPr/>
        </p:nvSpPr>
        <p:spPr>
          <a:xfrm>
            <a:off x="323528" y="1988840"/>
            <a:ext cx="8568952" cy="830997"/>
          </a:xfrm>
          <a:prstGeom prst="rect">
            <a:avLst/>
          </a:prstGeom>
        </p:spPr>
        <p:txBody>
          <a:bodyPr wrap="square">
            <a:spAutoFit/>
          </a:bodyPr>
          <a:lstStyle/>
          <a:p>
            <a:pPr algn="just"/>
            <a:r>
              <a:rPr lang="ru-RU" sz="2400" b="1" dirty="0" smtClean="0">
                <a:solidFill>
                  <a:srgbClr val="FF0000"/>
                </a:solidFill>
              </a:rPr>
              <a:t>Решение. </a:t>
            </a:r>
            <a:r>
              <a:rPr lang="ru-RU" sz="2400" dirty="0" smtClean="0"/>
              <a:t>Вероятность </a:t>
            </a:r>
            <a:r>
              <a:rPr lang="ru-RU" sz="2400" dirty="0"/>
              <a:t>того, что подруги окажутся в одной конкретной группе, равна:</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819837"/>
            <a:ext cx="8180743" cy="23373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95536" y="5301208"/>
            <a:ext cx="8280920" cy="830997"/>
          </a:xfrm>
          <a:prstGeom prst="rect">
            <a:avLst/>
          </a:prstGeom>
          <a:noFill/>
        </p:spPr>
        <p:txBody>
          <a:bodyPr wrap="square" rtlCol="0">
            <a:spAutoFit/>
          </a:bodyPr>
          <a:lstStyle/>
          <a:p>
            <a:pPr algn="just"/>
            <a:r>
              <a:rPr lang="ru-RU" sz="2400" dirty="0" smtClean="0"/>
              <a:t>Всего 7 групп. Поэтому полученный результат нужно умножить на 7, получим вероятность, равную </a:t>
            </a:r>
            <a:r>
              <a:rPr lang="ru-RU" sz="2400" b="1" dirty="0" smtClean="0">
                <a:solidFill>
                  <a:srgbClr val="FF0000"/>
                </a:solidFill>
              </a:rPr>
              <a:t>0,1</a:t>
            </a:r>
            <a:r>
              <a:rPr lang="ru-RU" sz="2400" dirty="0" smtClean="0"/>
              <a:t>.</a:t>
            </a:r>
            <a:endParaRPr lang="ru-RU" sz="2400" dirty="0"/>
          </a:p>
        </p:txBody>
      </p:sp>
    </p:spTree>
    <p:extLst>
      <p:ext uri="{BB962C8B-B14F-4D97-AF65-F5344CB8AC3E}">
        <p14:creationId xmlns:p14="http://schemas.microsoft.com/office/powerpoint/2010/main" val="2723228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099"/>
                                        </p:tgtEl>
                                        <p:attrNameLst>
                                          <p:attrName>style.visibility</p:attrName>
                                        </p:attrNameLst>
                                      </p:cBhvr>
                                      <p:to>
                                        <p:strVal val="visible"/>
                                      </p:to>
                                    </p:set>
                                    <p:anim calcmode="lin" valueType="num">
                                      <p:cBhvr>
                                        <p:cTn id="11" dur="1500" fill="hold"/>
                                        <p:tgtEl>
                                          <p:spTgt spid="4099"/>
                                        </p:tgtEl>
                                        <p:attrNameLst>
                                          <p:attrName>ppt_w</p:attrName>
                                        </p:attrNameLst>
                                      </p:cBhvr>
                                      <p:tavLst>
                                        <p:tav tm="0">
                                          <p:val>
                                            <p:fltVal val="0"/>
                                          </p:val>
                                        </p:tav>
                                        <p:tav tm="100000">
                                          <p:val>
                                            <p:strVal val="#ppt_w"/>
                                          </p:val>
                                        </p:tav>
                                      </p:tavLst>
                                    </p:anim>
                                    <p:anim calcmode="lin" valueType="num">
                                      <p:cBhvr>
                                        <p:cTn id="12" dur="1500" fill="hold"/>
                                        <p:tgtEl>
                                          <p:spTgt spid="4099"/>
                                        </p:tgtEl>
                                        <p:attrNameLst>
                                          <p:attrName>ppt_h</p:attrName>
                                        </p:attrNameLst>
                                      </p:cBhvr>
                                      <p:tavLst>
                                        <p:tav tm="0">
                                          <p:val>
                                            <p:fltVal val="0"/>
                                          </p:val>
                                        </p:tav>
                                        <p:tav tm="100000">
                                          <p:val>
                                            <p:strVal val="#ppt_h"/>
                                          </p:val>
                                        </p:tav>
                                      </p:tavLst>
                                    </p:anim>
                                    <p:animEffect transition="in" filter="fade">
                                      <p:cBhvr>
                                        <p:cTn id="13" dur="1500"/>
                                        <p:tgtEl>
                                          <p:spTgt spid="4099"/>
                                        </p:tgtEl>
                                      </p:cBhvr>
                                    </p:animEffec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4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32656"/>
            <a:ext cx="8496944" cy="193899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ru-RU" sz="2400" b="1" dirty="0" smtClean="0">
                <a:solidFill>
                  <a:srgbClr val="FF0000"/>
                </a:solidFill>
              </a:rPr>
              <a:t>Задача 2.3. </a:t>
            </a:r>
            <a:r>
              <a:rPr lang="ru-RU" sz="2400" dirty="0" smtClean="0"/>
              <a:t>Биатлонист пять раз стреляет по мишеням. Вероятность попадания в мишень при одном выстреле равна 0,8. Найдите вероятность того, что биатлонист первые три раза попал в мишени, а последние два раза промахнулся. Результат округлите до сотых.</a:t>
            </a:r>
            <a:endParaRPr lang="ru-RU" sz="2400" dirty="0"/>
          </a:p>
        </p:txBody>
      </p:sp>
      <mc:AlternateContent xmlns:mc="http://schemas.openxmlformats.org/markup-compatibility/2006" xmlns:a14="http://schemas.microsoft.com/office/drawing/2010/main">
        <mc:Choice Requires="a14">
          <p:sp>
            <p:nvSpPr>
              <p:cNvPr id="3" name="TextBox 2"/>
              <p:cNvSpPr txBox="1"/>
              <p:nvPr/>
            </p:nvSpPr>
            <p:spPr>
              <a:xfrm>
                <a:off x="323528" y="2435404"/>
                <a:ext cx="8496944" cy="1569660"/>
              </a:xfrm>
              <a:prstGeom prst="rect">
                <a:avLst/>
              </a:prstGeom>
              <a:noFill/>
            </p:spPr>
            <p:txBody>
              <a:bodyPr wrap="square" rtlCol="0">
                <a:spAutoFit/>
              </a:bodyPr>
              <a:lstStyle/>
              <a:p>
                <a:r>
                  <a:rPr lang="ru-RU" sz="2400" b="1" dirty="0" smtClean="0">
                    <a:solidFill>
                      <a:srgbClr val="FF0000"/>
                    </a:solidFill>
                  </a:rPr>
                  <a:t>Решение. </a:t>
                </a:r>
                <a:r>
                  <a:rPr lang="ru-RU" sz="2400" dirty="0" smtClean="0"/>
                  <a:t>Вероятность каждого промаха равна </a:t>
                </a:r>
                <a14:m>
                  <m:oMath xmlns:m="http://schemas.openxmlformats.org/officeDocument/2006/math">
                    <m:r>
                      <a:rPr lang="ru-RU" sz="2400" b="0" i="1" smtClean="0">
                        <a:latin typeface="Cambria Math"/>
                      </a:rPr>
                      <m:t>1−0,8=0,2.</m:t>
                    </m:r>
                  </m:oMath>
                </a14:m>
                <a:endParaRPr lang="ru-RU" sz="2400" dirty="0" smtClean="0"/>
              </a:p>
              <a:p>
                <a:r>
                  <a:rPr lang="ru-RU" sz="2400" dirty="0" smtClean="0"/>
                  <a:t>Тогда искомая вероятность события </a:t>
                </a:r>
                <a:r>
                  <a:rPr lang="ru-RU" sz="2400" i="1" dirty="0" smtClean="0"/>
                  <a:t>А</a:t>
                </a:r>
                <a:r>
                  <a:rPr lang="ru-RU" sz="2400" dirty="0" smtClean="0"/>
                  <a:t> – </a:t>
                </a:r>
                <a:r>
                  <a:rPr lang="en-US" sz="2400" dirty="0" smtClean="0"/>
                  <a:t>{</a:t>
                </a:r>
                <a:r>
                  <a:rPr lang="ru-RU" sz="2400" dirty="0" smtClean="0"/>
                  <a:t>попал, попал, попал, не попал, не попал</a:t>
                </a:r>
                <a:r>
                  <a:rPr lang="en-US" sz="2400" dirty="0" smtClean="0"/>
                  <a:t>}</a:t>
                </a:r>
                <a:r>
                  <a:rPr lang="ru-RU" sz="2400" dirty="0" smtClean="0"/>
                  <a:t> равна:</a:t>
                </a:r>
              </a:p>
              <a:p>
                <a:pPr/>
                <a14:m>
                  <m:oMathPara xmlns:m="http://schemas.openxmlformats.org/officeDocument/2006/math">
                    <m:oMathParaPr>
                      <m:jc m:val="centerGroup"/>
                    </m:oMathParaPr>
                    <m:oMath xmlns:m="http://schemas.openxmlformats.org/officeDocument/2006/math">
                      <m:r>
                        <a:rPr lang="en-US" sz="2400" b="0" i="1" smtClean="0">
                          <a:latin typeface="Cambria Math"/>
                        </a:rPr>
                        <m:t>𝑃</m:t>
                      </m:r>
                      <m:d>
                        <m:dPr>
                          <m:ctrlPr>
                            <a:rPr lang="en-US" sz="2400" b="0" i="1" smtClean="0">
                              <a:latin typeface="Cambria Math"/>
                            </a:rPr>
                          </m:ctrlPr>
                        </m:dPr>
                        <m:e>
                          <m:r>
                            <a:rPr lang="en-US" sz="2400" b="0" i="1" smtClean="0">
                              <a:latin typeface="Cambria Math"/>
                            </a:rPr>
                            <m:t>𝐴</m:t>
                          </m:r>
                        </m:e>
                      </m:d>
                      <m:r>
                        <a:rPr lang="en-US" sz="2400" b="0" i="1" smtClean="0">
                          <a:latin typeface="Cambria Math"/>
                        </a:rPr>
                        <m:t>=0,8</m:t>
                      </m:r>
                      <m:r>
                        <a:rPr lang="en-US" sz="2400" b="0" i="1" smtClean="0">
                          <a:latin typeface="Cambria Math"/>
                          <a:ea typeface="Cambria Math"/>
                        </a:rPr>
                        <m:t>∙0,8∙0,8∙0,2∙0,2=0,02048≈0,02.</m:t>
                      </m:r>
                    </m:oMath>
                  </m:oMathPara>
                </a14:m>
                <a:endParaRPr lang="ru-RU" sz="2400" dirty="0"/>
              </a:p>
            </p:txBody>
          </p:sp>
        </mc:Choice>
        <mc:Fallback xmlns="">
          <p:sp>
            <p:nvSpPr>
              <p:cNvPr id="3" name="TextBox 2"/>
              <p:cNvSpPr txBox="1">
                <a:spLocks noRot="1" noChangeAspect="1" noMove="1" noResize="1" noEditPoints="1" noAdjustHandles="1" noChangeArrowheads="1" noChangeShapeType="1" noTextEdit="1"/>
              </p:cNvSpPr>
              <p:nvPr/>
            </p:nvSpPr>
            <p:spPr>
              <a:xfrm>
                <a:off x="323528" y="2435404"/>
                <a:ext cx="8496944" cy="1569660"/>
              </a:xfrm>
              <a:prstGeom prst="rect">
                <a:avLst/>
              </a:prstGeom>
              <a:blipFill rotWithShape="1">
                <a:blip r:embed="rId2"/>
                <a:stretch>
                  <a:fillRect l="-1076" t="-3113"/>
                </a:stretch>
              </a:blipFill>
            </p:spPr>
            <p:txBody>
              <a:bodyPr/>
              <a:lstStyle/>
              <a:p>
                <a:r>
                  <a:rPr lang="ru-RU">
                    <a:noFill/>
                  </a:rPr>
                  <a:t> </a:t>
                </a:r>
              </a:p>
            </p:txBody>
          </p:sp>
        </mc:Fallback>
      </mc:AlternateContent>
      <p:sp>
        <p:nvSpPr>
          <p:cNvPr id="5" name="TextBox 4"/>
          <p:cNvSpPr txBox="1"/>
          <p:nvPr/>
        </p:nvSpPr>
        <p:spPr>
          <a:xfrm>
            <a:off x="6804248" y="4047455"/>
            <a:ext cx="2016224" cy="461665"/>
          </a:xfrm>
          <a:prstGeom prst="rect">
            <a:avLst/>
          </a:prstGeom>
          <a:noFill/>
        </p:spPr>
        <p:txBody>
          <a:bodyPr wrap="square" rtlCol="0">
            <a:spAutoFit/>
          </a:bodyPr>
          <a:lstStyle/>
          <a:p>
            <a:r>
              <a:rPr lang="ru-RU" sz="2400" b="1" dirty="0" smtClean="0">
                <a:solidFill>
                  <a:srgbClr val="FF0000"/>
                </a:solidFill>
              </a:rPr>
              <a:t>Ответ: </a:t>
            </a:r>
            <a:r>
              <a:rPr lang="ru-RU" sz="2400" dirty="0" smtClean="0"/>
              <a:t>0,02.</a:t>
            </a:r>
            <a:endParaRPr lang="ru-RU" sz="2400" dirty="0"/>
          </a:p>
        </p:txBody>
      </p:sp>
      <p:sp>
        <p:nvSpPr>
          <p:cNvPr id="6" name="TextBox 5"/>
          <p:cNvSpPr txBox="1"/>
          <p:nvPr/>
        </p:nvSpPr>
        <p:spPr>
          <a:xfrm>
            <a:off x="323528" y="4509120"/>
            <a:ext cx="8496944" cy="156966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ru-RU" sz="2400" b="1" dirty="0" smtClean="0">
                <a:solidFill>
                  <a:srgbClr val="FF0000"/>
                </a:solidFill>
              </a:rPr>
              <a:t>Задача 2.4. </a:t>
            </a:r>
            <a:r>
              <a:rPr lang="ru-RU" sz="2400" dirty="0" smtClean="0"/>
              <a:t>В магазине стоят два платежных автомата. Каждый из них может быть неисправен с вероятностью 0,1 независимо от другого автомата. Найдите вероятность того, что хотя бы один автомат исправен.</a:t>
            </a:r>
            <a:endParaRPr lang="ru-RU" sz="2400" dirty="0"/>
          </a:p>
        </p:txBody>
      </p:sp>
      <mc:AlternateContent xmlns:mc="http://schemas.openxmlformats.org/markup-compatibility/2006" xmlns:a14="http://schemas.microsoft.com/office/drawing/2010/main">
        <mc:Choice Requires="a14">
          <p:sp>
            <p:nvSpPr>
              <p:cNvPr id="4" name="TextBox 3"/>
              <p:cNvSpPr txBox="1"/>
              <p:nvPr/>
            </p:nvSpPr>
            <p:spPr>
              <a:xfrm>
                <a:off x="899592" y="6185629"/>
                <a:ext cx="7920880" cy="579389"/>
              </a:xfrm>
              <a:prstGeom prst="rect">
                <a:avLst/>
              </a:prstGeom>
              <a:noFill/>
            </p:spPr>
            <p:txBody>
              <a:bodyPr wrap="square" rtlCol="0">
                <a:spAutoFit/>
              </a:bodyPr>
              <a:lstStyle/>
              <a:p>
                <a14:m>
                  <m:oMath xmlns:m="http://schemas.openxmlformats.org/officeDocument/2006/math">
                    <m:r>
                      <a:rPr lang="en-US" sz="2400" b="0" i="1" smtClean="0">
                        <a:latin typeface="Cambria Math"/>
                      </a:rPr>
                      <m:t>𝑃</m:t>
                    </m:r>
                    <m:d>
                      <m:dPr>
                        <m:ctrlPr>
                          <a:rPr lang="en-US" sz="2400" b="0" i="1" smtClean="0">
                            <a:latin typeface="Cambria Math"/>
                          </a:rPr>
                        </m:ctrlPr>
                      </m:dPr>
                      <m:e>
                        <m:acc>
                          <m:accPr>
                            <m:chr m:val="̅"/>
                            <m:ctrlPr>
                              <a:rPr lang="en-US" sz="2400" b="0" i="1" smtClean="0">
                                <a:latin typeface="Cambria Math"/>
                              </a:rPr>
                            </m:ctrlPr>
                          </m:accPr>
                          <m:e>
                            <m:r>
                              <a:rPr lang="en-US" sz="2400" b="0" i="1" smtClean="0">
                                <a:latin typeface="Cambria Math"/>
                              </a:rPr>
                              <m:t>𝐴</m:t>
                            </m:r>
                          </m:e>
                        </m:acc>
                      </m:e>
                    </m:d>
                    <m:r>
                      <a:rPr lang="en-US" sz="2400" b="0" i="1" smtClean="0">
                        <a:latin typeface="Cambria Math"/>
                      </a:rPr>
                      <m:t>=0,1</m:t>
                    </m:r>
                    <m:r>
                      <a:rPr lang="en-US" sz="2400" b="0" i="1" smtClean="0">
                        <a:latin typeface="Cambria Math"/>
                        <a:ea typeface="Cambria Math"/>
                      </a:rPr>
                      <m:t>∙0,1=0,01</m:t>
                    </m:r>
                    <m:groupChr>
                      <m:groupChrPr>
                        <m:chr m:val="⇒"/>
                        <m:pos m:val="top"/>
                        <m:ctrlPr>
                          <a:rPr lang="en-US" sz="2400" b="0" i="1" smtClean="0">
                            <a:latin typeface="Cambria Math"/>
                            <a:ea typeface="Cambria Math"/>
                          </a:rPr>
                        </m:ctrlPr>
                      </m:groupChrPr>
                      <m:e/>
                    </m:groupChr>
                    <m:r>
                      <a:rPr lang="en-US" sz="2400" b="0" i="1" smtClean="0">
                        <a:latin typeface="Cambria Math"/>
                        <a:ea typeface="Cambria Math"/>
                      </a:rPr>
                      <m:t>𝑃</m:t>
                    </m:r>
                    <m:d>
                      <m:dPr>
                        <m:ctrlPr>
                          <a:rPr lang="en-US" sz="2400" b="0" i="1" smtClean="0">
                            <a:latin typeface="Cambria Math"/>
                            <a:ea typeface="Cambria Math"/>
                          </a:rPr>
                        </m:ctrlPr>
                      </m:dPr>
                      <m:e>
                        <m:r>
                          <a:rPr lang="en-US" sz="2400" b="0" i="1" smtClean="0">
                            <a:latin typeface="Cambria Math"/>
                            <a:ea typeface="Cambria Math"/>
                          </a:rPr>
                          <m:t>𝐴</m:t>
                        </m:r>
                      </m:e>
                    </m:d>
                    <m:r>
                      <a:rPr lang="en-US" sz="2400" b="0" i="1" smtClean="0">
                        <a:latin typeface="Cambria Math"/>
                        <a:ea typeface="Cambria Math"/>
                      </a:rPr>
                      <m:t>=1−0,01=</m:t>
                    </m:r>
                    <m:r>
                      <a:rPr lang="en-US" sz="2400" b="1" i="1" smtClean="0">
                        <a:solidFill>
                          <a:srgbClr val="FF0000"/>
                        </a:solidFill>
                        <a:latin typeface="Cambria Math"/>
                        <a:ea typeface="Cambria Math"/>
                      </a:rPr>
                      <m:t>𝟎</m:t>
                    </m:r>
                    <m:r>
                      <a:rPr lang="en-US" sz="2400" b="1" i="1" smtClean="0">
                        <a:solidFill>
                          <a:srgbClr val="FF0000"/>
                        </a:solidFill>
                        <a:latin typeface="Cambria Math"/>
                        <a:ea typeface="Cambria Math"/>
                      </a:rPr>
                      <m:t>,</m:t>
                    </m:r>
                    <m:r>
                      <a:rPr lang="en-US" sz="2400" b="1" i="1" smtClean="0">
                        <a:solidFill>
                          <a:srgbClr val="FF0000"/>
                        </a:solidFill>
                        <a:latin typeface="Cambria Math"/>
                        <a:ea typeface="Cambria Math"/>
                      </a:rPr>
                      <m:t>𝟗𝟗</m:t>
                    </m:r>
                  </m:oMath>
                </a14:m>
                <a:r>
                  <a:rPr lang="en-US" sz="2400" dirty="0" smtClean="0"/>
                  <a:t>.</a:t>
                </a:r>
                <a:endParaRPr lang="ru-RU"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899592" y="6185629"/>
                <a:ext cx="7920880" cy="579389"/>
              </a:xfrm>
              <a:prstGeom prst="rect">
                <a:avLst/>
              </a:prstGeom>
              <a:blipFill rotWithShape="1">
                <a:blip r:embed="rId3"/>
                <a:stretch>
                  <a:fillRect l="-231" t="-31579" b="-46316"/>
                </a:stretch>
              </a:blipFill>
            </p:spPr>
            <p:txBody>
              <a:bodyPr/>
              <a:lstStyle/>
              <a:p>
                <a:r>
                  <a:rPr lang="ru-RU">
                    <a:noFill/>
                  </a:rPr>
                  <a:t> </a:t>
                </a:r>
              </a:p>
            </p:txBody>
          </p:sp>
        </mc:Fallback>
      </mc:AlternateContent>
    </p:spTree>
    <p:extLst>
      <p:ext uri="{BB962C8B-B14F-4D97-AF65-F5344CB8AC3E}">
        <p14:creationId xmlns:p14="http://schemas.microsoft.com/office/powerpoint/2010/main" val="3963257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000" fill="hold"/>
                                        <p:tgtEl>
                                          <p:spTgt spid="5"/>
                                        </p:tgtEl>
                                        <p:attrNameLst>
                                          <p:attrName>ppt_x</p:attrName>
                                        </p:attrNameLst>
                                      </p:cBhvr>
                                      <p:tavLst>
                                        <p:tav tm="0">
                                          <p:val>
                                            <p:strVal val="#ppt_x"/>
                                          </p:val>
                                        </p:tav>
                                        <p:tav tm="100000">
                                          <p:val>
                                            <p:strVal val="#ppt_x"/>
                                          </p:val>
                                        </p:tav>
                                      </p:tavLst>
                                    </p:anim>
                                    <p:anim calcmode="lin" valueType="num">
                                      <p:cBhvr additive="base">
                                        <p:cTn id="12" dur="20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2500"/>
                            </p:stCondLst>
                            <p:childTnLst>
                              <p:par>
                                <p:cTn id="14" presetID="16" presetClass="entr" presetSubtype="2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8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568952" cy="156966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ru-RU" sz="2400" b="1" dirty="0" smtClean="0">
                <a:solidFill>
                  <a:srgbClr val="FF0000"/>
                </a:solidFill>
              </a:rPr>
              <a:t>Задача </a:t>
            </a:r>
            <a:r>
              <a:rPr lang="en-US" sz="2400" b="1" dirty="0" smtClean="0">
                <a:solidFill>
                  <a:srgbClr val="FF0000"/>
                </a:solidFill>
              </a:rPr>
              <a:t>3</a:t>
            </a:r>
            <a:r>
              <a:rPr lang="ru-RU" sz="2400" b="1" dirty="0" smtClean="0">
                <a:solidFill>
                  <a:srgbClr val="FF0000"/>
                </a:solidFill>
              </a:rPr>
              <a:t>.1 </a:t>
            </a:r>
            <a:r>
              <a:rPr lang="ru-RU" sz="2400" b="1" smtClean="0">
                <a:solidFill>
                  <a:srgbClr val="FF0000"/>
                </a:solidFill>
              </a:rPr>
              <a:t>(тестирование). </a:t>
            </a:r>
            <a:r>
              <a:rPr lang="ru-RU" sz="2400" dirty="0"/>
              <a:t>	В пакете 10 воздушных шариков, среди </a:t>
            </a:r>
            <a:r>
              <a:rPr lang="ru-RU" sz="2400" dirty="0" smtClean="0"/>
              <a:t>них 4 </a:t>
            </a:r>
            <a:r>
              <a:rPr lang="ru-RU" sz="2400" dirty="0"/>
              <a:t>красных, остальные зелёные. Найдите вероятность того, что из 5 случайно выбранных шариков красными окажутся ровно </a:t>
            </a:r>
            <a:r>
              <a:rPr lang="ru-RU" sz="2400" dirty="0" smtClean="0"/>
              <a:t>3.</a:t>
            </a:r>
            <a:endParaRPr lang="ru-RU" sz="2400" dirty="0"/>
          </a:p>
        </p:txBody>
      </p:sp>
      <mc:AlternateContent xmlns:mc="http://schemas.openxmlformats.org/markup-compatibility/2006" xmlns:a14="http://schemas.microsoft.com/office/drawing/2010/main">
        <mc:Choice Requires="a14">
          <p:sp>
            <p:nvSpPr>
              <p:cNvPr id="3" name="Прямоугольник 2"/>
              <p:cNvSpPr/>
              <p:nvPr/>
            </p:nvSpPr>
            <p:spPr>
              <a:xfrm>
                <a:off x="251520" y="1915258"/>
                <a:ext cx="8568952" cy="4679614"/>
              </a:xfrm>
              <a:prstGeom prst="rect">
                <a:avLst/>
              </a:prstGeom>
            </p:spPr>
            <p:txBody>
              <a:bodyPr wrap="square">
                <a:spAutoFit/>
              </a:bodyPr>
              <a:lstStyle/>
              <a:p>
                <a:pPr algn="just"/>
                <a:r>
                  <a:rPr lang="ru-RU" sz="2400" b="1" dirty="0" smtClean="0">
                    <a:solidFill>
                      <a:srgbClr val="FF0000"/>
                    </a:solidFill>
                  </a:rPr>
                  <a:t>Решение.</a:t>
                </a:r>
                <a:r>
                  <a:rPr lang="ru-RU" sz="2400" dirty="0" smtClean="0"/>
                  <a:t> Перенумеруем все шары. Всего шаров 10. Исходом считаем выбор 5 любых шаров.</a:t>
                </a:r>
              </a:p>
              <a:p>
                <a:pPr algn="just"/>
                <a:r>
                  <a:rPr lang="ru-RU" sz="2400" dirty="0" smtClean="0"/>
                  <a:t>Количество </a:t>
                </a:r>
                <a:r>
                  <a:rPr lang="ru-RU" sz="2400" dirty="0"/>
                  <a:t>всех исходов  </a:t>
                </a:r>
                <a:r>
                  <a:rPr lang="ru-RU" sz="2400" dirty="0" smtClean="0"/>
                  <a:t>равно</a:t>
                </a:r>
              </a:p>
              <a:p>
                <a:pPr algn="just"/>
                <a:endParaRPr lang="ru-RU" sz="2400" dirty="0"/>
              </a:p>
              <a:p>
                <a:pPr algn="just"/>
                <a:r>
                  <a:rPr lang="ru-RU" sz="2400" dirty="0"/>
                  <a:t>Благоприятный исход - выбор 3 белых шаров и двух </a:t>
                </a:r>
                <a:r>
                  <a:rPr lang="ru-RU" sz="2400" dirty="0" smtClean="0"/>
                  <a:t>зеленых.</a:t>
                </a:r>
                <a:endParaRPr lang="ru-RU" sz="2400" dirty="0"/>
              </a:p>
              <a:p>
                <a:pPr algn="just"/>
                <a:endParaRPr lang="ru-RU" sz="2400" dirty="0"/>
              </a:p>
              <a:p>
                <a:pPr algn="just"/>
                <a:r>
                  <a:rPr lang="ru-RU" sz="2400" dirty="0"/>
                  <a:t>3 шара из </a:t>
                </a:r>
                <a:r>
                  <a:rPr lang="ru-RU" sz="2400" dirty="0" smtClean="0"/>
                  <a:t>4 </a:t>
                </a:r>
                <a:r>
                  <a:rPr lang="ru-RU" sz="2400" dirty="0"/>
                  <a:t>можно выбрать </a:t>
                </a:r>
                <a14:m>
                  <m:oMath xmlns:m="http://schemas.openxmlformats.org/officeDocument/2006/math">
                    <m:sSub>
                      <m:sSubPr>
                        <m:ctrlPr>
                          <a:rPr lang="ru-RU" sz="2400" b="0" i="1" smtClean="0">
                            <a:latin typeface="Cambria Math"/>
                          </a:rPr>
                        </m:ctrlPr>
                      </m:sSubPr>
                      <m:e>
                        <m:r>
                          <a:rPr lang="ru-RU" sz="2400" b="0" i="1" smtClean="0">
                            <a:latin typeface="Cambria Math"/>
                          </a:rPr>
                          <m:t>С</m:t>
                        </m:r>
                      </m:e>
                      <m:sub>
                        <m:r>
                          <a:rPr lang="ru-RU" sz="2400" b="0" i="1" smtClean="0">
                            <a:latin typeface="Cambria Math"/>
                          </a:rPr>
                          <m:t>4</m:t>
                        </m:r>
                      </m:sub>
                    </m:sSub>
                  </m:oMath>
                </a14:m>
                <a:r>
                  <a:rPr lang="ru-RU" sz="2400" baseline="30000" dirty="0" smtClean="0"/>
                  <a:t>3</a:t>
                </a:r>
                <a:r>
                  <a:rPr lang="ru-RU" sz="2400" dirty="0"/>
                  <a:t> </a:t>
                </a:r>
                <a:r>
                  <a:rPr lang="ru-RU" sz="2400" dirty="0" smtClean="0"/>
                  <a:t>способами</a:t>
                </a:r>
                <a:r>
                  <a:rPr lang="ru-RU" sz="2400" dirty="0"/>
                  <a:t>.  А выбрать 2 </a:t>
                </a:r>
                <a:r>
                  <a:rPr lang="ru-RU" sz="2400" dirty="0" smtClean="0"/>
                  <a:t>зеленых </a:t>
                </a:r>
                <a:r>
                  <a:rPr lang="ru-RU" sz="2400" dirty="0"/>
                  <a:t>шара из 6 можно С</a:t>
                </a:r>
                <a:r>
                  <a:rPr lang="ru-RU" sz="2400" baseline="-25000" dirty="0"/>
                  <a:t>6</a:t>
                </a:r>
                <a:r>
                  <a:rPr lang="ru-RU" sz="2400" baseline="30000" dirty="0"/>
                  <a:t>2</a:t>
                </a:r>
                <a:r>
                  <a:rPr lang="ru-RU" sz="2400" dirty="0"/>
                  <a:t> способами.</a:t>
                </a:r>
              </a:p>
              <a:p>
                <a:pPr algn="just"/>
                <a:r>
                  <a:rPr lang="ru-RU" sz="2400" dirty="0" smtClean="0"/>
                  <a:t>Количество </a:t>
                </a:r>
                <a:r>
                  <a:rPr lang="ru-RU" sz="2400" dirty="0"/>
                  <a:t>благоприятных исходов равно </a:t>
                </a:r>
                <a:r>
                  <a:rPr lang="ru-RU" sz="2400" dirty="0" smtClean="0"/>
                  <a:t>произведению</a:t>
                </a:r>
              </a:p>
              <a:p>
                <a:pPr algn="just"/>
                <a:endParaRPr lang="ru-RU" sz="2400" dirty="0" smtClean="0"/>
              </a:p>
              <a:p>
                <a:pPr algn="just"/>
                <a:endParaRPr lang="ru-RU" sz="2400" b="0" i="1" dirty="0" smtClean="0">
                  <a:latin typeface="Cambria Math"/>
                </a:endParaRPr>
              </a:p>
              <a:p>
                <a:pPr algn="just"/>
                <a:r>
                  <a:rPr lang="ru-RU" sz="2400" b="0" dirty="0" smtClean="0"/>
                  <a:t>Таким образом, </a:t>
                </a:r>
                <a14:m>
                  <m:oMath xmlns:m="http://schemas.openxmlformats.org/officeDocument/2006/math">
                    <m:r>
                      <a:rPr lang="ru-RU" sz="2400" b="0" i="1" smtClean="0">
                        <a:latin typeface="Cambria Math"/>
                      </a:rPr>
                      <m:t>Р=</m:t>
                    </m:r>
                    <m:f>
                      <m:fPr>
                        <m:ctrlPr>
                          <a:rPr lang="ru-RU" sz="2400" b="0" i="1" smtClean="0">
                            <a:latin typeface="Cambria Math"/>
                          </a:rPr>
                        </m:ctrlPr>
                      </m:fPr>
                      <m:num>
                        <m:r>
                          <a:rPr lang="ru-RU" sz="2400" b="0" i="1" smtClean="0">
                            <a:latin typeface="Cambria Math"/>
                          </a:rPr>
                          <m:t>60</m:t>
                        </m:r>
                      </m:num>
                      <m:den>
                        <m:r>
                          <a:rPr lang="ru-RU" sz="2400" b="0" i="1" smtClean="0">
                            <a:latin typeface="Cambria Math"/>
                          </a:rPr>
                          <m:t>252</m:t>
                        </m:r>
                      </m:den>
                    </m:f>
                    <m:r>
                      <a:rPr lang="ru-RU" sz="2400" b="0" i="1" smtClean="0">
                        <a:latin typeface="Cambria Math"/>
                        <a:ea typeface="Cambria Math"/>
                      </a:rPr>
                      <m:t>≈</m:t>
                    </m:r>
                    <m:r>
                      <a:rPr lang="ru-RU" sz="2400" b="0" i="1" smtClean="0">
                        <a:latin typeface="Cambria Math"/>
                      </a:rPr>
                      <m:t>0,238</m:t>
                    </m:r>
                  </m:oMath>
                </a14:m>
                <a:r>
                  <a:rPr lang="ru-RU" sz="2400" dirty="0" smtClean="0"/>
                  <a:t>.</a:t>
                </a:r>
                <a:endParaRPr lang="ru-RU" sz="2400" dirty="0"/>
              </a:p>
            </p:txBody>
          </p:sp>
        </mc:Choice>
        <mc:Fallback xmlns="">
          <p:sp>
            <p:nvSpPr>
              <p:cNvPr id="3" name="Прямоугольник 2"/>
              <p:cNvSpPr>
                <a:spLocks noRot="1" noChangeAspect="1" noMove="1" noResize="1" noEditPoints="1" noAdjustHandles="1" noChangeArrowheads="1" noChangeShapeType="1" noTextEdit="1"/>
              </p:cNvSpPr>
              <p:nvPr/>
            </p:nvSpPr>
            <p:spPr>
              <a:xfrm>
                <a:off x="251520" y="1915258"/>
                <a:ext cx="8568952" cy="4679614"/>
              </a:xfrm>
              <a:prstGeom prst="rect">
                <a:avLst/>
              </a:prstGeom>
              <a:blipFill rotWithShape="1">
                <a:blip r:embed="rId3"/>
                <a:stretch>
                  <a:fillRect l="-1067" t="-1042" r="-1138" b="-391"/>
                </a:stretch>
              </a:blipFill>
            </p:spPr>
            <p:txBody>
              <a:bodyPr/>
              <a:lstStyle/>
              <a:p>
                <a:r>
                  <a:rPr lang="ru-RU">
                    <a:noFill/>
                  </a:rPr>
                  <a:t> </a:t>
                </a:r>
              </a:p>
            </p:txBody>
          </p:sp>
        </mc:Fallback>
      </mc:AlternateContent>
      <p:sp>
        <p:nvSpPr>
          <p:cNvPr id="4" name="TextBox 3"/>
          <p:cNvSpPr txBox="1"/>
          <p:nvPr/>
        </p:nvSpPr>
        <p:spPr>
          <a:xfrm>
            <a:off x="6243392" y="6063679"/>
            <a:ext cx="2448272" cy="461665"/>
          </a:xfrm>
          <a:prstGeom prst="rect">
            <a:avLst/>
          </a:prstGeom>
          <a:noFill/>
        </p:spPr>
        <p:txBody>
          <a:bodyPr wrap="square" rtlCol="0">
            <a:spAutoFit/>
          </a:bodyPr>
          <a:lstStyle/>
          <a:p>
            <a:r>
              <a:rPr lang="ru-RU" sz="2400" b="1" dirty="0" smtClean="0">
                <a:solidFill>
                  <a:srgbClr val="FF0000"/>
                </a:solidFill>
              </a:rPr>
              <a:t>Ответ: 0,238.</a:t>
            </a:r>
            <a:endParaRPr lang="ru-RU" sz="2400" b="1" dirty="0">
              <a:solidFill>
                <a:srgbClr val="FF0000"/>
              </a:solidFill>
            </a:endParaRPr>
          </a:p>
        </p:txBody>
      </p:sp>
      <p:graphicFrame>
        <p:nvGraphicFramePr>
          <p:cNvPr id="5" name="Объект 4"/>
          <p:cNvGraphicFramePr>
            <a:graphicFrameLocks noChangeAspect="1"/>
          </p:cNvGraphicFramePr>
          <p:nvPr>
            <p:extLst>
              <p:ext uri="{D42A27DB-BD31-4B8C-83A1-F6EECF244321}">
                <p14:modId xmlns:p14="http://schemas.microsoft.com/office/powerpoint/2010/main" val="4244819457"/>
              </p:ext>
            </p:extLst>
          </p:nvPr>
        </p:nvGraphicFramePr>
        <p:xfrm>
          <a:off x="4604056" y="2492896"/>
          <a:ext cx="3947740" cy="779636"/>
        </p:xfrm>
        <a:graphic>
          <a:graphicData uri="http://schemas.openxmlformats.org/presentationml/2006/ole">
            <mc:AlternateContent xmlns:mc="http://schemas.openxmlformats.org/markup-compatibility/2006">
              <mc:Choice xmlns:v="urn:schemas-microsoft-com:vml" Requires="v">
                <p:oleObj spid="_x0000_s1071" name="Equation" r:id="rId4" imgW="1993680" imgH="393480" progId="Equation.DSMT4">
                  <p:embed/>
                </p:oleObj>
              </mc:Choice>
              <mc:Fallback>
                <p:oleObj name="Equation" r:id="rId4" imgW="1993680" imgH="393480" progId="Equation.DSMT4">
                  <p:embed/>
                  <p:pic>
                    <p:nvPicPr>
                      <p:cNvPr id="0" name=""/>
                      <p:cNvPicPr/>
                      <p:nvPr/>
                    </p:nvPicPr>
                    <p:blipFill>
                      <a:blip r:embed="rId5"/>
                      <a:stretch>
                        <a:fillRect/>
                      </a:stretch>
                    </p:blipFill>
                    <p:spPr>
                      <a:xfrm>
                        <a:off x="4604056" y="2492896"/>
                        <a:ext cx="3947740" cy="779636"/>
                      </a:xfrm>
                      <a:prstGeom prst="rect">
                        <a:avLst/>
                      </a:prstGeom>
                    </p:spPr>
                  </p:pic>
                </p:oleObj>
              </mc:Fallback>
            </mc:AlternateContent>
          </a:graphicData>
        </a:graphic>
      </p:graphicFrame>
      <p:graphicFrame>
        <p:nvGraphicFramePr>
          <p:cNvPr id="7" name="Объект 6"/>
          <p:cNvGraphicFramePr>
            <a:graphicFrameLocks noChangeAspect="1"/>
          </p:cNvGraphicFramePr>
          <p:nvPr>
            <p:extLst>
              <p:ext uri="{D42A27DB-BD31-4B8C-83A1-F6EECF244321}">
                <p14:modId xmlns:p14="http://schemas.microsoft.com/office/powerpoint/2010/main" val="970188926"/>
              </p:ext>
            </p:extLst>
          </p:nvPr>
        </p:nvGraphicFramePr>
        <p:xfrm>
          <a:off x="3635897" y="5290034"/>
          <a:ext cx="2736304" cy="731254"/>
        </p:xfrm>
        <a:graphic>
          <a:graphicData uri="http://schemas.openxmlformats.org/presentationml/2006/ole">
            <mc:AlternateContent xmlns:mc="http://schemas.openxmlformats.org/markup-compatibility/2006">
              <mc:Choice xmlns:v="urn:schemas-microsoft-com:vml" Requires="v">
                <p:oleObj spid="_x0000_s1072" name="Equation" r:id="rId6" imgW="1473120" imgH="393480" progId="Equation.DSMT4">
                  <p:embed/>
                </p:oleObj>
              </mc:Choice>
              <mc:Fallback>
                <p:oleObj name="Equation" r:id="rId6" imgW="1473120" imgH="393480" progId="Equation.DSMT4">
                  <p:embed/>
                  <p:pic>
                    <p:nvPicPr>
                      <p:cNvPr id="0" name=""/>
                      <p:cNvPicPr/>
                      <p:nvPr/>
                    </p:nvPicPr>
                    <p:blipFill>
                      <a:blip r:embed="rId7"/>
                      <a:stretch>
                        <a:fillRect/>
                      </a:stretch>
                    </p:blipFill>
                    <p:spPr>
                      <a:xfrm>
                        <a:off x="3635897" y="5290034"/>
                        <a:ext cx="2736304" cy="731254"/>
                      </a:xfrm>
                      <a:prstGeom prst="rect">
                        <a:avLst/>
                      </a:prstGeom>
                    </p:spPr>
                  </p:pic>
                </p:oleObj>
              </mc:Fallback>
            </mc:AlternateContent>
          </a:graphicData>
        </a:graphic>
      </p:graphicFrame>
    </p:spTree>
    <p:extLst>
      <p:ext uri="{BB962C8B-B14F-4D97-AF65-F5344CB8AC3E}">
        <p14:creationId xmlns:p14="http://schemas.microsoft.com/office/powerpoint/2010/main" val="28597571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88640"/>
            <a:ext cx="8640960" cy="170816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just"/>
            <a:r>
              <a:rPr lang="ru-RU" sz="2400" b="1" dirty="0" smtClean="0">
                <a:solidFill>
                  <a:srgbClr val="FF0000"/>
                </a:solidFill>
              </a:rPr>
              <a:t>Задача 2.2. </a:t>
            </a:r>
            <a:r>
              <a:rPr lang="ru-RU" sz="2400" b="1" dirty="0"/>
              <a:t> </a:t>
            </a:r>
            <a:r>
              <a:rPr lang="ru-RU" sz="2400" dirty="0"/>
              <a:t>Из урны содержащей, 6 белых шаров, 5 черных и 3 красных, достают наугад 4 шара. Найти вероятность, что среди вынутых шаров есть хотя бы по одному шару каждого цвета</a:t>
            </a:r>
            <a:r>
              <a:rPr lang="ru-RU" sz="2400" dirty="0" smtClean="0"/>
              <a:t>.</a:t>
            </a:r>
          </a:p>
          <a:p>
            <a:pPr algn="just"/>
            <a:endParaRPr lang="ru-RU" sz="900" dirty="0" smtClean="0"/>
          </a:p>
          <a:p>
            <a:pPr algn="just"/>
            <a:r>
              <a:rPr lang="ru-RU" sz="2400" dirty="0" smtClean="0"/>
              <a:t>Результат округлите до сотых.</a:t>
            </a:r>
            <a:endParaRPr lang="ru-RU" sz="2400" dirty="0"/>
          </a:p>
        </p:txBody>
      </p:sp>
      <p:sp>
        <p:nvSpPr>
          <p:cNvPr id="3" name="Прямоугольник 2"/>
          <p:cNvSpPr/>
          <p:nvPr/>
        </p:nvSpPr>
        <p:spPr>
          <a:xfrm>
            <a:off x="223320" y="1916832"/>
            <a:ext cx="8640960" cy="4816703"/>
          </a:xfrm>
          <a:prstGeom prst="rect">
            <a:avLst/>
          </a:prstGeom>
        </p:spPr>
        <p:txBody>
          <a:bodyPr wrap="square">
            <a:spAutoFit/>
          </a:bodyPr>
          <a:lstStyle/>
          <a:p>
            <a:r>
              <a:rPr lang="ru-RU" sz="2400" b="1" dirty="0" smtClean="0">
                <a:solidFill>
                  <a:srgbClr val="FF0000"/>
                </a:solidFill>
              </a:rPr>
              <a:t>Решение.</a:t>
            </a:r>
            <a:r>
              <a:rPr lang="ru-RU" sz="2400" b="1" dirty="0" smtClean="0"/>
              <a:t> </a:t>
            </a:r>
            <a:r>
              <a:rPr lang="ru-RU" sz="2400" dirty="0" smtClean="0"/>
              <a:t>Всего </a:t>
            </a:r>
            <a:r>
              <a:rPr lang="ru-RU" sz="2400" dirty="0"/>
              <a:t>шаров </a:t>
            </a:r>
            <a:r>
              <a:rPr lang="ru-RU" sz="2400" dirty="0" smtClean="0"/>
              <a:t>6 + 5 + 3 = 14</a:t>
            </a:r>
            <a:r>
              <a:rPr lang="ru-RU" sz="2400" dirty="0"/>
              <a:t>.</a:t>
            </a:r>
          </a:p>
          <a:p>
            <a:endParaRPr lang="ru-RU" sz="1000" b="1" dirty="0" smtClean="0"/>
          </a:p>
          <a:p>
            <a:r>
              <a:rPr lang="ru-RU" sz="2400" b="1" dirty="0" smtClean="0"/>
              <a:t>Всего </a:t>
            </a:r>
            <a:r>
              <a:rPr lang="ru-RU" sz="2400" b="1" dirty="0"/>
              <a:t>исходов</a:t>
            </a:r>
            <a:r>
              <a:rPr lang="ru-RU" sz="2400" dirty="0"/>
              <a:t>: </a:t>
            </a:r>
            <a:endParaRPr lang="ru-RU" sz="2400" dirty="0" smtClean="0"/>
          </a:p>
          <a:p>
            <a:endParaRPr lang="ru-RU" sz="900" dirty="0" smtClean="0"/>
          </a:p>
          <a:p>
            <a:pPr algn="just"/>
            <a:r>
              <a:rPr lang="ru-RU" sz="2400" dirty="0" smtClean="0"/>
              <a:t>Подсчитаем благоприятные исходы. Чтобы </a:t>
            </a:r>
            <a:r>
              <a:rPr lang="ru-RU" sz="2400" dirty="0"/>
              <a:t>вынуть хотя бы по одному шару разного цвета, надо </a:t>
            </a:r>
            <a:r>
              <a:rPr lang="ru-RU" sz="2400" dirty="0" smtClean="0"/>
              <a:t>вынуть:</a:t>
            </a:r>
            <a:r>
              <a:rPr lang="ru-RU" sz="2400" dirty="0"/>
              <a:t> </a:t>
            </a:r>
          </a:p>
          <a:p>
            <a:r>
              <a:rPr lang="ru-RU" sz="2400" b="1" dirty="0"/>
              <a:t>а) 2 </a:t>
            </a:r>
            <a:r>
              <a:rPr lang="ru-RU" sz="2400" b="1" dirty="0" smtClean="0"/>
              <a:t>белых</a:t>
            </a:r>
            <a:r>
              <a:rPr lang="en-US" sz="2400" b="1" dirty="0" smtClean="0"/>
              <a:t> </a:t>
            </a:r>
            <a:r>
              <a:rPr lang="ru-RU" sz="2400" b="1" dirty="0" smtClean="0"/>
              <a:t>+</a:t>
            </a:r>
            <a:r>
              <a:rPr lang="ru-RU" sz="2400" b="1" dirty="0"/>
              <a:t>1 </a:t>
            </a:r>
            <a:r>
              <a:rPr lang="ru-RU" sz="2400" b="1" dirty="0" smtClean="0"/>
              <a:t>черный</a:t>
            </a:r>
            <a:r>
              <a:rPr lang="en-US" sz="2400" b="1" dirty="0" smtClean="0"/>
              <a:t> </a:t>
            </a:r>
            <a:r>
              <a:rPr lang="ru-RU" sz="2400" b="1" dirty="0" smtClean="0"/>
              <a:t>+</a:t>
            </a:r>
            <a:r>
              <a:rPr lang="ru-RU" sz="2400" b="1" dirty="0"/>
              <a:t>1 красный</a:t>
            </a:r>
            <a:r>
              <a:rPr lang="ru-RU" sz="2400" dirty="0"/>
              <a:t>.  </a:t>
            </a:r>
            <a:endParaRPr lang="ru-RU" sz="2400" dirty="0" smtClean="0"/>
          </a:p>
          <a:p>
            <a:endParaRPr lang="ru-RU" sz="2400" b="1" dirty="0" smtClean="0"/>
          </a:p>
          <a:p>
            <a:r>
              <a:rPr lang="ru-RU" sz="2400" b="1" dirty="0" smtClean="0"/>
              <a:t>б</a:t>
            </a:r>
            <a:r>
              <a:rPr lang="ru-RU" sz="2400" b="1" dirty="0"/>
              <a:t>) 1 </a:t>
            </a:r>
            <a:r>
              <a:rPr lang="ru-RU" sz="2400" b="1" dirty="0" smtClean="0"/>
              <a:t>белый</a:t>
            </a:r>
            <a:r>
              <a:rPr lang="en-US" sz="2400" b="1" dirty="0" smtClean="0"/>
              <a:t> </a:t>
            </a:r>
            <a:r>
              <a:rPr lang="ru-RU" sz="2400" b="1" dirty="0" smtClean="0"/>
              <a:t>+</a:t>
            </a:r>
            <a:r>
              <a:rPr lang="ru-RU" sz="2400" b="1" dirty="0"/>
              <a:t>2 </a:t>
            </a:r>
            <a:r>
              <a:rPr lang="ru-RU" sz="2400" b="1" dirty="0" smtClean="0"/>
              <a:t>черных</a:t>
            </a:r>
            <a:r>
              <a:rPr lang="en-US" sz="2400" b="1" dirty="0" smtClean="0"/>
              <a:t> </a:t>
            </a:r>
            <a:r>
              <a:rPr lang="ru-RU" sz="2400" b="1" dirty="0" smtClean="0"/>
              <a:t>+</a:t>
            </a:r>
            <a:r>
              <a:rPr lang="ru-RU" sz="2400" b="1" dirty="0"/>
              <a:t>1 красный.</a:t>
            </a:r>
            <a:r>
              <a:rPr lang="ru-RU" sz="2400" dirty="0"/>
              <a:t> </a:t>
            </a:r>
            <a:endParaRPr lang="ru-RU" sz="2400" dirty="0" smtClean="0"/>
          </a:p>
          <a:p>
            <a:endParaRPr lang="ru-RU" sz="2400" b="1" dirty="0"/>
          </a:p>
          <a:p>
            <a:r>
              <a:rPr lang="ru-RU" sz="2400" b="1" dirty="0" smtClean="0"/>
              <a:t>в</a:t>
            </a:r>
            <a:r>
              <a:rPr lang="ru-RU" sz="2400" b="1" dirty="0"/>
              <a:t>) 1 белый+1 черный+2 красных.</a:t>
            </a:r>
            <a:r>
              <a:rPr lang="ru-RU" sz="2400" dirty="0"/>
              <a:t> </a:t>
            </a:r>
            <a:endParaRPr lang="en-US" sz="2400" dirty="0" smtClean="0"/>
          </a:p>
          <a:p>
            <a:endParaRPr lang="ru-RU" sz="2400" dirty="0"/>
          </a:p>
          <a:p>
            <a:r>
              <a:rPr lang="ru-RU" sz="2400" b="1" dirty="0"/>
              <a:t>Всего благоприятных исходов</a:t>
            </a:r>
            <a:r>
              <a:rPr lang="ru-RU" sz="2400" dirty="0"/>
              <a:t> </a:t>
            </a:r>
            <a:r>
              <a:rPr lang="ru-RU" sz="2400" dirty="0" smtClean="0"/>
              <a:t>225</a:t>
            </a:r>
            <a:r>
              <a:rPr lang="en-US" sz="2400" dirty="0" smtClean="0"/>
              <a:t> </a:t>
            </a:r>
            <a:r>
              <a:rPr lang="ru-RU" sz="2400" dirty="0" smtClean="0"/>
              <a:t>+</a:t>
            </a:r>
            <a:r>
              <a:rPr lang="en-US" sz="2400" dirty="0" smtClean="0"/>
              <a:t> </a:t>
            </a:r>
            <a:r>
              <a:rPr lang="ru-RU" sz="2400" dirty="0" smtClean="0"/>
              <a:t>180</a:t>
            </a:r>
            <a:r>
              <a:rPr lang="en-US" sz="2400" dirty="0" smtClean="0"/>
              <a:t> </a:t>
            </a:r>
            <a:r>
              <a:rPr lang="ru-RU" sz="2400" dirty="0" smtClean="0"/>
              <a:t>+</a:t>
            </a:r>
            <a:r>
              <a:rPr lang="en-US" sz="2400" dirty="0" smtClean="0"/>
              <a:t> </a:t>
            </a:r>
            <a:r>
              <a:rPr lang="ru-RU" sz="2400" dirty="0" smtClean="0"/>
              <a:t>90 </a:t>
            </a:r>
            <a:r>
              <a:rPr lang="ru-RU" sz="2400" dirty="0"/>
              <a:t>=</a:t>
            </a:r>
            <a:r>
              <a:rPr lang="ru-RU" sz="2400" b="1" dirty="0"/>
              <a:t> </a:t>
            </a:r>
            <a:r>
              <a:rPr lang="ru-RU" sz="2400" b="1" dirty="0" smtClean="0"/>
              <a:t>495</a:t>
            </a:r>
            <a:r>
              <a:rPr lang="en-US" sz="2400" dirty="0"/>
              <a:t>.</a:t>
            </a:r>
            <a:endParaRPr lang="ru-RU" sz="2400" dirty="0"/>
          </a:p>
          <a:p>
            <a:r>
              <a:rPr lang="ru-RU" sz="2400" dirty="0"/>
              <a:t>Искомая вероятность</a:t>
            </a:r>
            <a:r>
              <a:rPr lang="ru-RU" sz="2400" b="1" dirty="0"/>
              <a:t> Р=495/1001</a:t>
            </a:r>
            <a:r>
              <a:rPr lang="ru-RU" sz="2400" dirty="0"/>
              <a:t> = 0,494505... </a:t>
            </a:r>
            <a:r>
              <a:rPr lang="ru-RU" sz="2400" b="1" dirty="0"/>
              <a:t>≈ </a:t>
            </a:r>
            <a:r>
              <a:rPr lang="ru-RU" sz="2400" b="1" dirty="0" smtClean="0">
                <a:solidFill>
                  <a:srgbClr val="FF0000"/>
                </a:solidFill>
              </a:rPr>
              <a:t>0,49</a:t>
            </a:r>
            <a:r>
              <a:rPr lang="en-US" sz="2400" dirty="0" smtClean="0">
                <a:solidFill>
                  <a:srgbClr val="FF0000"/>
                </a:solidFill>
              </a:rPr>
              <a:t>.</a:t>
            </a:r>
            <a:endParaRPr lang="ru-RU" sz="2400" dirty="0">
              <a:solidFill>
                <a:srgbClr val="FF0000"/>
              </a:solidFill>
            </a:endParaRPr>
          </a:p>
        </p:txBody>
      </p:sp>
      <p:graphicFrame>
        <p:nvGraphicFramePr>
          <p:cNvPr id="4" name="Объект 3"/>
          <p:cNvGraphicFramePr>
            <a:graphicFrameLocks noChangeAspect="1"/>
          </p:cNvGraphicFramePr>
          <p:nvPr>
            <p:extLst>
              <p:ext uri="{D42A27DB-BD31-4B8C-83A1-F6EECF244321}">
                <p14:modId xmlns:p14="http://schemas.microsoft.com/office/powerpoint/2010/main" val="2260010336"/>
              </p:ext>
            </p:extLst>
          </p:nvPr>
        </p:nvGraphicFramePr>
        <p:xfrm>
          <a:off x="2267744" y="2276872"/>
          <a:ext cx="2465388" cy="854075"/>
        </p:xfrm>
        <a:graphic>
          <a:graphicData uri="http://schemas.openxmlformats.org/presentationml/2006/ole">
            <mc:AlternateContent xmlns:mc="http://schemas.openxmlformats.org/markup-compatibility/2006">
              <mc:Choice xmlns:v="urn:schemas-microsoft-com:vml" Requires="v">
                <p:oleObj spid="_x0000_s2136" name="Equation" r:id="rId3" imgW="1244520" imgH="431640" progId="Equation.DSMT4">
                  <p:embed/>
                </p:oleObj>
              </mc:Choice>
              <mc:Fallback>
                <p:oleObj name="Equation" r:id="rId3" imgW="1244520" imgH="431640" progId="Equation.DSMT4">
                  <p:embed/>
                  <p:pic>
                    <p:nvPicPr>
                      <p:cNvPr id="0" name="Объект 4"/>
                      <p:cNvPicPr>
                        <a:picLocks noChangeAspect="1" noChangeArrowheads="1"/>
                      </p:cNvPicPr>
                      <p:nvPr/>
                    </p:nvPicPr>
                    <p:blipFill>
                      <a:blip r:embed="rId4"/>
                      <a:srcRect/>
                      <a:stretch>
                        <a:fillRect/>
                      </a:stretch>
                    </p:blipFill>
                    <p:spPr bwMode="auto">
                      <a:xfrm>
                        <a:off x="2267744" y="2276872"/>
                        <a:ext cx="2465388"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val="3452691101"/>
              </p:ext>
            </p:extLst>
          </p:nvPr>
        </p:nvGraphicFramePr>
        <p:xfrm>
          <a:off x="4860326" y="3573016"/>
          <a:ext cx="3997325" cy="779463"/>
        </p:xfrm>
        <a:graphic>
          <a:graphicData uri="http://schemas.openxmlformats.org/presentationml/2006/ole">
            <mc:AlternateContent xmlns:mc="http://schemas.openxmlformats.org/markup-compatibility/2006">
              <mc:Choice xmlns:v="urn:schemas-microsoft-com:vml" Requires="v">
                <p:oleObj spid="_x0000_s2137" name="Equation" r:id="rId5" imgW="2019240" imgH="393480" progId="Equation.DSMT4">
                  <p:embed/>
                </p:oleObj>
              </mc:Choice>
              <mc:Fallback>
                <p:oleObj name="Equation" r:id="rId5" imgW="2019240" imgH="393480" progId="Equation.DSMT4">
                  <p:embed/>
                  <p:pic>
                    <p:nvPicPr>
                      <p:cNvPr id="0" name="Объект 4"/>
                      <p:cNvPicPr>
                        <a:picLocks noChangeAspect="1" noChangeArrowheads="1"/>
                      </p:cNvPicPr>
                      <p:nvPr/>
                    </p:nvPicPr>
                    <p:blipFill>
                      <a:blip r:embed="rId6"/>
                      <a:srcRect/>
                      <a:stretch>
                        <a:fillRect/>
                      </a:stretch>
                    </p:blipFill>
                    <p:spPr bwMode="auto">
                      <a:xfrm>
                        <a:off x="4860326" y="3573016"/>
                        <a:ext cx="3997325"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Объект 6"/>
          <p:cNvGraphicFramePr>
            <a:graphicFrameLocks noChangeAspect="1"/>
          </p:cNvGraphicFramePr>
          <p:nvPr>
            <p:extLst>
              <p:ext uri="{D42A27DB-BD31-4B8C-83A1-F6EECF244321}">
                <p14:modId xmlns:p14="http://schemas.microsoft.com/office/powerpoint/2010/main" val="2761661768"/>
              </p:ext>
            </p:extLst>
          </p:nvPr>
        </p:nvGraphicFramePr>
        <p:xfrm>
          <a:off x="4920555" y="4305721"/>
          <a:ext cx="3971925" cy="779463"/>
        </p:xfrm>
        <a:graphic>
          <a:graphicData uri="http://schemas.openxmlformats.org/presentationml/2006/ole">
            <mc:AlternateContent xmlns:mc="http://schemas.openxmlformats.org/markup-compatibility/2006">
              <mc:Choice xmlns:v="urn:schemas-microsoft-com:vml" Requires="v">
                <p:oleObj spid="_x0000_s2138" name="Equation" r:id="rId7" imgW="2006280" imgH="393480" progId="Equation.DSMT4">
                  <p:embed/>
                </p:oleObj>
              </mc:Choice>
              <mc:Fallback>
                <p:oleObj name="Equation" r:id="rId7" imgW="2006280" imgH="393480" progId="Equation.DSMT4">
                  <p:embed/>
                  <p:pic>
                    <p:nvPicPr>
                      <p:cNvPr id="0" name="Объект 4"/>
                      <p:cNvPicPr>
                        <a:picLocks noChangeAspect="1" noChangeArrowheads="1"/>
                      </p:cNvPicPr>
                      <p:nvPr/>
                    </p:nvPicPr>
                    <p:blipFill>
                      <a:blip r:embed="rId8"/>
                      <a:srcRect/>
                      <a:stretch>
                        <a:fillRect/>
                      </a:stretch>
                    </p:blipFill>
                    <p:spPr bwMode="auto">
                      <a:xfrm>
                        <a:off x="4920555" y="4305721"/>
                        <a:ext cx="3971925"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Объект 7"/>
          <p:cNvGraphicFramePr>
            <a:graphicFrameLocks noChangeAspect="1"/>
          </p:cNvGraphicFramePr>
          <p:nvPr>
            <p:extLst>
              <p:ext uri="{D42A27DB-BD31-4B8C-83A1-F6EECF244321}">
                <p14:modId xmlns:p14="http://schemas.microsoft.com/office/powerpoint/2010/main" val="1522441059"/>
              </p:ext>
            </p:extLst>
          </p:nvPr>
        </p:nvGraphicFramePr>
        <p:xfrm>
          <a:off x="4916168" y="5085184"/>
          <a:ext cx="3948112" cy="779462"/>
        </p:xfrm>
        <a:graphic>
          <a:graphicData uri="http://schemas.openxmlformats.org/presentationml/2006/ole">
            <mc:AlternateContent xmlns:mc="http://schemas.openxmlformats.org/markup-compatibility/2006">
              <mc:Choice xmlns:v="urn:schemas-microsoft-com:vml" Requires="v">
                <p:oleObj spid="_x0000_s2139" name="Equation" r:id="rId9" imgW="1993680" imgH="393480" progId="Equation.DSMT4">
                  <p:embed/>
                </p:oleObj>
              </mc:Choice>
              <mc:Fallback>
                <p:oleObj name="Equation" r:id="rId9" imgW="1993680" imgH="393480" progId="Equation.DSMT4">
                  <p:embed/>
                  <p:pic>
                    <p:nvPicPr>
                      <p:cNvPr id="0" name="Объект 6"/>
                      <p:cNvPicPr>
                        <a:picLocks noChangeAspect="1" noChangeArrowheads="1"/>
                      </p:cNvPicPr>
                      <p:nvPr/>
                    </p:nvPicPr>
                    <p:blipFill>
                      <a:blip r:embed="rId10"/>
                      <a:srcRect/>
                      <a:stretch>
                        <a:fillRect/>
                      </a:stretch>
                    </p:blipFill>
                    <p:spPr bwMode="auto">
                      <a:xfrm>
                        <a:off x="4916168" y="5085184"/>
                        <a:ext cx="3948112"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256294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60648"/>
            <a:ext cx="8496944"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ru-RU" sz="2400" b="1" dirty="0" smtClean="0">
                <a:solidFill>
                  <a:srgbClr val="FF0000"/>
                </a:solidFill>
              </a:rPr>
              <a:t>Задача 3.3. </a:t>
            </a:r>
            <a:r>
              <a:rPr lang="ru-RU" sz="2400" dirty="0" smtClean="0"/>
              <a:t>В урне</a:t>
            </a:r>
            <a:r>
              <a:rPr lang="ru-RU" sz="2400" b="1" dirty="0" smtClean="0"/>
              <a:t> 5 белых и 4 черных шара</a:t>
            </a:r>
            <a:r>
              <a:rPr lang="ru-RU" sz="2400" dirty="0" smtClean="0"/>
              <a:t>. Из урны наугад вынимают два шара. Какова вероятность того, что это будет: а) </a:t>
            </a:r>
            <a:r>
              <a:rPr lang="ru-RU" sz="2400" b="1" dirty="0" smtClean="0"/>
              <a:t>два белых шара</a:t>
            </a:r>
            <a:r>
              <a:rPr lang="ru-RU" sz="2400" dirty="0" smtClean="0"/>
              <a:t>; б) </a:t>
            </a:r>
            <a:r>
              <a:rPr lang="ru-RU" sz="2400" b="1" dirty="0" smtClean="0"/>
              <a:t>два черных шара</a:t>
            </a:r>
            <a:r>
              <a:rPr lang="ru-RU" sz="2400" dirty="0" smtClean="0"/>
              <a:t>; в) </a:t>
            </a:r>
            <a:r>
              <a:rPr lang="ru-RU" sz="2400" b="1" dirty="0" smtClean="0"/>
              <a:t>один черный и один белый.</a:t>
            </a:r>
            <a:endParaRPr lang="ru-RU" sz="2400" dirty="0"/>
          </a:p>
        </p:txBody>
      </p:sp>
      <p:sp>
        <p:nvSpPr>
          <p:cNvPr id="3" name="Прямоугольник 2"/>
          <p:cNvSpPr/>
          <p:nvPr/>
        </p:nvSpPr>
        <p:spPr>
          <a:xfrm>
            <a:off x="323528" y="2001029"/>
            <a:ext cx="8496944" cy="452431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ru-RU" sz="2400" b="1" dirty="0">
                <a:solidFill>
                  <a:srgbClr val="FF0000"/>
                </a:solidFill>
              </a:rPr>
              <a:t>Решение.</a:t>
            </a:r>
            <a:endParaRPr lang="ru-RU" sz="2400" dirty="0">
              <a:solidFill>
                <a:srgbClr val="FF0000"/>
              </a:solidFill>
            </a:endParaRPr>
          </a:p>
          <a:p>
            <a:pPr algn="just"/>
            <a:r>
              <a:rPr lang="ru-RU" sz="2400" b="1" dirty="0"/>
              <a:t>a) </a:t>
            </a:r>
            <a:r>
              <a:rPr lang="ru-RU" sz="2400" dirty="0"/>
              <a:t>Вероятность, что первый шар белый </a:t>
            </a:r>
            <a:r>
              <a:rPr lang="ru-RU" sz="2400" b="1" i="1" dirty="0" smtClean="0"/>
              <a:t>Р</a:t>
            </a:r>
            <a:r>
              <a:rPr lang="ru-RU" sz="2400" dirty="0" smtClean="0"/>
              <a:t> = 5/9.</a:t>
            </a:r>
            <a:endParaRPr lang="ru-RU" sz="2400" dirty="0"/>
          </a:p>
          <a:p>
            <a:pPr algn="just"/>
            <a:r>
              <a:rPr lang="ru-RU" sz="2400" dirty="0"/>
              <a:t>Осталось 4 белых, всего 8 шаров, вероятность вытащить второй белый </a:t>
            </a:r>
            <a:r>
              <a:rPr lang="ru-RU" sz="2400" b="1" i="1" dirty="0" smtClean="0"/>
              <a:t>Р</a:t>
            </a:r>
            <a:r>
              <a:rPr lang="ru-RU" sz="2400" dirty="0" smtClean="0"/>
              <a:t> = 4/8=</a:t>
            </a:r>
            <a:r>
              <a:rPr lang="ru-RU" sz="2400" b="1" dirty="0" smtClean="0"/>
              <a:t>1/2.</a:t>
            </a:r>
            <a:endParaRPr lang="ru-RU" sz="2400" dirty="0"/>
          </a:p>
          <a:p>
            <a:pPr algn="just"/>
            <a:r>
              <a:rPr lang="ru-RU" sz="2400" b="1" i="1" dirty="0" smtClean="0"/>
              <a:t>Р</a:t>
            </a:r>
            <a:r>
              <a:rPr lang="ru-RU" sz="2400" dirty="0" smtClean="0"/>
              <a:t> = 5/9 · 1/2 </a:t>
            </a:r>
            <a:r>
              <a:rPr lang="ru-RU" sz="2400" dirty="0"/>
              <a:t>= 5/18 </a:t>
            </a:r>
            <a:r>
              <a:rPr lang="ru-RU" sz="2400" dirty="0" smtClean="0"/>
              <a:t>= 0,28.</a:t>
            </a:r>
            <a:endParaRPr lang="ru-RU" sz="2400" dirty="0"/>
          </a:p>
          <a:p>
            <a:pPr algn="just"/>
            <a:r>
              <a:rPr lang="ru-RU" sz="2400" b="1" dirty="0"/>
              <a:t>б)</a:t>
            </a:r>
            <a:r>
              <a:rPr lang="ru-RU" sz="2400" dirty="0"/>
              <a:t> </a:t>
            </a:r>
            <a:r>
              <a:rPr lang="ru-RU" sz="2400" b="1" i="1" dirty="0" smtClean="0"/>
              <a:t>Р</a:t>
            </a:r>
            <a:r>
              <a:rPr lang="ru-RU" sz="2400" dirty="0" smtClean="0"/>
              <a:t> = 4/9 · </a:t>
            </a:r>
            <a:r>
              <a:rPr lang="ru-RU" sz="2400" dirty="0"/>
              <a:t>3/8 = </a:t>
            </a:r>
            <a:r>
              <a:rPr lang="ru-RU" sz="2400" b="1" dirty="0" smtClean="0"/>
              <a:t>1/6.</a:t>
            </a:r>
            <a:endParaRPr lang="ru-RU" sz="2400" dirty="0"/>
          </a:p>
          <a:p>
            <a:pPr algn="just"/>
            <a:r>
              <a:rPr lang="ru-RU" sz="2400" b="1" dirty="0"/>
              <a:t>в)</a:t>
            </a:r>
            <a:r>
              <a:rPr lang="ru-RU" sz="2400" dirty="0"/>
              <a:t> Вероятность, что первый черный, а второй белый </a:t>
            </a:r>
            <a:endParaRPr lang="ru-RU" sz="2400" dirty="0" smtClean="0"/>
          </a:p>
          <a:p>
            <a:pPr algn="just"/>
            <a:r>
              <a:rPr lang="ru-RU" sz="2400" b="1" i="1" dirty="0" smtClean="0"/>
              <a:t>Р</a:t>
            </a:r>
            <a:r>
              <a:rPr lang="ru-RU" sz="2400" dirty="0" smtClean="0"/>
              <a:t> = 4/9 · </a:t>
            </a:r>
            <a:r>
              <a:rPr lang="ru-RU" sz="2400" dirty="0"/>
              <a:t>5/8 = </a:t>
            </a:r>
            <a:r>
              <a:rPr lang="ru-RU" sz="2400" dirty="0" smtClean="0"/>
              <a:t>5/18.</a:t>
            </a:r>
            <a:endParaRPr lang="ru-RU" sz="2400" dirty="0"/>
          </a:p>
          <a:p>
            <a:pPr algn="just"/>
            <a:r>
              <a:rPr lang="ru-RU" sz="2400" dirty="0"/>
              <a:t>Вероятность, что первый белый, а второй черный </a:t>
            </a:r>
            <a:endParaRPr lang="ru-RU" sz="2400" dirty="0" smtClean="0"/>
          </a:p>
          <a:p>
            <a:pPr algn="just"/>
            <a:r>
              <a:rPr lang="ru-RU" sz="2400" b="1" i="1" dirty="0" smtClean="0"/>
              <a:t>Р</a:t>
            </a:r>
            <a:r>
              <a:rPr lang="ru-RU" sz="2400" dirty="0" smtClean="0"/>
              <a:t> = 5/9 · </a:t>
            </a:r>
            <a:r>
              <a:rPr lang="ru-RU" sz="2400" dirty="0"/>
              <a:t>4/8 = </a:t>
            </a:r>
            <a:r>
              <a:rPr lang="ru-RU" sz="2400" dirty="0" smtClean="0"/>
              <a:t>5/18.</a:t>
            </a:r>
            <a:endParaRPr lang="ru-RU" sz="2400" dirty="0"/>
          </a:p>
          <a:p>
            <a:pPr algn="just"/>
            <a:r>
              <a:rPr lang="ru-RU" sz="2400" dirty="0"/>
              <a:t>Окончательно, вероятность, что </a:t>
            </a:r>
            <a:r>
              <a:rPr lang="ru-RU" sz="2400" dirty="0" smtClean="0"/>
              <a:t>один </a:t>
            </a:r>
            <a:r>
              <a:rPr lang="ru-RU" sz="2400" dirty="0"/>
              <a:t>белый и один </a:t>
            </a:r>
            <a:r>
              <a:rPr lang="ru-RU" sz="2400" dirty="0" smtClean="0"/>
              <a:t>черный</a:t>
            </a:r>
          </a:p>
          <a:p>
            <a:pPr algn="just"/>
            <a:r>
              <a:rPr lang="ru-RU" sz="2400" i="1" dirty="0" smtClean="0"/>
              <a:t> </a:t>
            </a:r>
            <a:r>
              <a:rPr lang="ru-RU" sz="2400" b="1" i="1" dirty="0" smtClean="0"/>
              <a:t>Р</a:t>
            </a:r>
            <a:r>
              <a:rPr lang="ru-RU" sz="2400" i="1" dirty="0" smtClean="0"/>
              <a:t> </a:t>
            </a:r>
            <a:r>
              <a:rPr lang="ru-RU" sz="2400" dirty="0" smtClean="0"/>
              <a:t>= 5/18 </a:t>
            </a:r>
            <a:r>
              <a:rPr lang="ru-RU" sz="2400" dirty="0"/>
              <a:t>+ 5/18 = 10/18 = </a:t>
            </a:r>
            <a:r>
              <a:rPr lang="ru-RU" sz="2400" b="1" dirty="0" smtClean="0">
                <a:solidFill>
                  <a:srgbClr val="FF0000"/>
                </a:solidFill>
              </a:rPr>
              <a:t>5/9≈0,56</a:t>
            </a:r>
            <a:r>
              <a:rPr lang="ru-RU" sz="2400" b="1" dirty="0" smtClean="0"/>
              <a:t>.</a:t>
            </a:r>
            <a:endParaRPr lang="ru-RU" sz="2400" dirty="0"/>
          </a:p>
        </p:txBody>
      </p:sp>
    </p:spTree>
    <p:extLst>
      <p:ext uri="{BB962C8B-B14F-4D97-AF65-F5344CB8AC3E}">
        <p14:creationId xmlns:p14="http://schemas.microsoft.com/office/powerpoint/2010/main" val="31573968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332656"/>
            <a:ext cx="8136904" cy="461665"/>
          </a:xfrm>
          <a:prstGeom prst="rect">
            <a:avLst/>
          </a:prstGeom>
          <a:noFill/>
        </p:spPr>
        <p:txBody>
          <a:bodyPr wrap="square" rtlCol="0">
            <a:spAutoFit/>
          </a:bodyPr>
          <a:lstStyle/>
          <a:p>
            <a:pPr algn="ctr"/>
            <a:r>
              <a:rPr lang="ru-RU" sz="2400" dirty="0" smtClean="0">
                <a:solidFill>
                  <a:srgbClr val="FF0000"/>
                </a:solidFill>
              </a:rPr>
              <a:t>Задачи для самостоятельного решения</a:t>
            </a:r>
            <a:endParaRPr lang="ru-RU" sz="2400" dirty="0">
              <a:solidFill>
                <a:srgbClr val="FF0000"/>
              </a:solidFill>
            </a:endParaRPr>
          </a:p>
        </p:txBody>
      </p:sp>
      <p:sp>
        <p:nvSpPr>
          <p:cNvPr id="3" name="Прямоугольник 2"/>
          <p:cNvSpPr/>
          <p:nvPr/>
        </p:nvSpPr>
        <p:spPr>
          <a:xfrm>
            <a:off x="315083" y="759708"/>
            <a:ext cx="8352928" cy="5632311"/>
          </a:xfrm>
          <a:prstGeom prst="rect">
            <a:avLst/>
          </a:prstGeom>
        </p:spPr>
        <p:txBody>
          <a:bodyPr wrap="square">
            <a:spAutoFit/>
          </a:bodyPr>
          <a:lstStyle/>
          <a:p>
            <a:pPr algn="just"/>
            <a:r>
              <a:rPr lang="x-none" b="1"/>
              <a:t>1.</a:t>
            </a:r>
            <a:r>
              <a:rPr lang="x-none"/>
              <a:t> Вероятность того, что учащийся сдаст первый экзамен, равна 0,9; вероятность сдачи второго экзамена равна тоже 0,9; а третьего – 0,8. Вычислите вероятность того, что хотя бы два экзамена будут сданы.  </a:t>
            </a:r>
            <a:endParaRPr lang="ru-RU" dirty="0"/>
          </a:p>
          <a:p>
            <a:pPr algn="r"/>
            <a:r>
              <a:rPr lang="x-none" b="1"/>
              <a:t>Ответ: 0,954</a:t>
            </a:r>
            <a:r>
              <a:rPr lang="x-none"/>
              <a:t>. </a:t>
            </a:r>
            <a:endParaRPr lang="ru-RU" dirty="0"/>
          </a:p>
          <a:p>
            <a:pPr algn="just"/>
            <a:r>
              <a:rPr lang="x-none" b="1"/>
              <a:t>2.</a:t>
            </a:r>
            <a:r>
              <a:rPr lang="x-none"/>
              <a:t> Определите вероятность того, что выбранное наудачу изделие является первосортным, если 96 % продукции удовлетворяют требованиям стандарта, причем 75 % стандартных изделий – 1-го сорта.</a:t>
            </a:r>
            <a:endParaRPr lang="ru-RU" dirty="0"/>
          </a:p>
          <a:p>
            <a:pPr algn="r"/>
            <a:r>
              <a:rPr lang="x-none" b="1"/>
              <a:t>Ответ: 0,72</a:t>
            </a:r>
            <a:r>
              <a:rPr lang="x-none"/>
              <a:t>.</a:t>
            </a:r>
            <a:endParaRPr lang="ru-RU" dirty="0"/>
          </a:p>
          <a:p>
            <a:pPr algn="just"/>
            <a:r>
              <a:rPr lang="x-none" b="1"/>
              <a:t>3.</a:t>
            </a:r>
            <a:r>
              <a:rPr lang="x-none"/>
              <a:t> Каждое из четырех несовместных событий может произойти соответственно с вероятностями 0,012; 0,010; 0,006 и 0,002. Определите вероятность того, что в результате опыта произойдет хотя бы одно их этих событий. </a:t>
            </a:r>
            <a:endParaRPr lang="ru-RU" dirty="0"/>
          </a:p>
          <a:p>
            <a:pPr algn="r"/>
            <a:r>
              <a:rPr lang="x-none" b="1"/>
              <a:t>Ответ: 0,03</a:t>
            </a:r>
            <a:r>
              <a:rPr lang="x-none"/>
              <a:t>. </a:t>
            </a:r>
            <a:endParaRPr lang="ru-RU" dirty="0"/>
          </a:p>
          <a:p>
            <a:pPr algn="just"/>
            <a:r>
              <a:rPr lang="ru-RU" b="1" dirty="0"/>
              <a:t>4</a:t>
            </a:r>
            <a:r>
              <a:rPr lang="x-none" b="1"/>
              <a:t>.</a:t>
            </a:r>
            <a:r>
              <a:rPr lang="x-none"/>
              <a:t> По отзывам покупателей Василий Васильевич оценил надежность двух интернет-магазинов. Вероятность того, что нужный товар доставят из магазина А, равна 0,8. Вероятность того, что этот товар доставят из магазина Б, равна 0,88. Василий Васильевич заказал товар сразу в обоих магазинах, считая, что интернет-магазины работают независимо друг от друга. </a:t>
            </a:r>
            <a:endParaRPr lang="ru-RU" dirty="0"/>
          </a:p>
          <a:p>
            <a:pPr algn="just"/>
            <a:r>
              <a:rPr lang="x-none"/>
              <a:t>Найдите вероятность того, что: а) ни один из магазинов не доставит товар; б); в) доставит товар только один магазин.</a:t>
            </a:r>
            <a:endParaRPr lang="ru-RU" dirty="0"/>
          </a:p>
          <a:p>
            <a:pPr algn="r"/>
            <a:r>
              <a:rPr lang="x-none" b="1"/>
              <a:t>Ответ: а) 0,024; б) 0,272; в) 0,976.</a:t>
            </a:r>
            <a:r>
              <a:rPr lang="x-none"/>
              <a:t> </a:t>
            </a:r>
            <a:endParaRPr lang="ru-RU" dirty="0"/>
          </a:p>
        </p:txBody>
      </p:sp>
    </p:spTree>
    <p:extLst>
      <p:ext uri="{BB962C8B-B14F-4D97-AF65-F5344CB8AC3E}">
        <p14:creationId xmlns:p14="http://schemas.microsoft.com/office/powerpoint/2010/main" val="42428605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5846"/>
            <a:ext cx="8568952" cy="3693319"/>
          </a:xfrm>
          <a:prstGeom prst="rect">
            <a:avLst/>
          </a:prstGeom>
        </p:spPr>
        <p:txBody>
          <a:bodyPr wrap="square">
            <a:spAutoFit/>
          </a:bodyPr>
          <a:lstStyle/>
          <a:p>
            <a:pPr algn="just"/>
            <a:r>
              <a:rPr lang="ru-RU" b="1" dirty="0" smtClean="0"/>
              <a:t>5</a:t>
            </a:r>
            <a:r>
              <a:rPr lang="x-none" b="1"/>
              <a:t>.</a:t>
            </a:r>
            <a:r>
              <a:rPr lang="x-none"/>
              <a:t> В торговом центре два одинаковых автомата продают кофе. Вероятность того, что к концу дня в автомате закончится кофе, равна 0,4. Вероятность того, что кофе закончится в обоих автоматах, равна 0,22. Найдите вероятность того, что к концу дня кофе останется в обоих автоматах.</a:t>
            </a:r>
            <a:endParaRPr lang="ru-RU" dirty="0"/>
          </a:p>
          <a:p>
            <a:pPr algn="r"/>
            <a:r>
              <a:rPr lang="x-none" b="1"/>
              <a:t>Ответ: 0.42.</a:t>
            </a:r>
            <a:endParaRPr lang="ru-RU" b="1" dirty="0"/>
          </a:p>
          <a:p>
            <a:pPr algn="just"/>
            <a:r>
              <a:rPr lang="ru-RU" b="1" dirty="0"/>
              <a:t>6</a:t>
            </a:r>
            <a:r>
              <a:rPr lang="x-none" b="1"/>
              <a:t>. </a:t>
            </a:r>
            <a:r>
              <a:rPr lang="x-none"/>
              <a:t>Вероятность того, что первая линия связи занята, равна 0,15, вторая – 0,4 и третья – 0,5. Найдите вероятность того, что в данный момент все три линии свободны.</a:t>
            </a:r>
            <a:endParaRPr lang="ru-RU" dirty="0"/>
          </a:p>
          <a:p>
            <a:pPr algn="r"/>
            <a:r>
              <a:rPr lang="x-none" b="1"/>
              <a:t>Ответ: 0,255.</a:t>
            </a:r>
            <a:endParaRPr lang="ru-RU" b="1" dirty="0"/>
          </a:p>
          <a:p>
            <a:pPr algn="just"/>
            <a:r>
              <a:rPr lang="ru-RU" b="1" dirty="0"/>
              <a:t>7</a:t>
            </a:r>
            <a:r>
              <a:rPr lang="x-none" b="1"/>
              <a:t>. </a:t>
            </a:r>
            <a:r>
              <a:rPr lang="x-none"/>
              <a:t>Три охотника договорились стрелять в цель в определенной последовательности. Следующий охотник производит выстрел в случае промаха предыдущего. Вероятности попадания в цель каждым охотником одинаковы и равны 0,7. Найдите вероятность того, что будет произведено только два выстрела. </a:t>
            </a:r>
            <a:endParaRPr lang="ru-RU" dirty="0"/>
          </a:p>
          <a:p>
            <a:pPr algn="r"/>
            <a:r>
              <a:rPr lang="x-none" b="1"/>
              <a:t>Ответ: 0,21.</a:t>
            </a:r>
            <a:endParaRPr lang="ru-RU" b="1" dirty="0"/>
          </a:p>
        </p:txBody>
      </p:sp>
      <p:sp>
        <p:nvSpPr>
          <p:cNvPr id="3" name="Прямоугольник 2"/>
          <p:cNvSpPr/>
          <p:nvPr/>
        </p:nvSpPr>
        <p:spPr>
          <a:xfrm>
            <a:off x="251520" y="4005064"/>
            <a:ext cx="8568952" cy="2308324"/>
          </a:xfrm>
          <a:prstGeom prst="rect">
            <a:avLst/>
          </a:prstGeom>
        </p:spPr>
        <p:txBody>
          <a:bodyPr wrap="square">
            <a:spAutoFit/>
          </a:bodyPr>
          <a:lstStyle/>
          <a:p>
            <a:pPr algn="just"/>
            <a:r>
              <a:rPr lang="ru-RU" b="1" dirty="0"/>
              <a:t>8</a:t>
            </a:r>
            <a:r>
              <a:rPr lang="x-none" b="1"/>
              <a:t>.</a:t>
            </a:r>
            <a:r>
              <a:rPr lang="x-none"/>
              <a:t> В классе 26 человек, среди них два близнеца – Андрей и Сергей. Класс случайным образом делят на две группы по 13 человек в каждой. Найдите вероятность того, что Андрей и Сергей окажутся в одной группе.</a:t>
            </a:r>
            <a:endParaRPr lang="ru-RU" dirty="0"/>
          </a:p>
          <a:p>
            <a:pPr algn="r"/>
            <a:r>
              <a:rPr lang="x-none" b="1"/>
              <a:t>Ответ: 0,48.</a:t>
            </a:r>
            <a:endParaRPr lang="ru-RU" b="1" dirty="0"/>
          </a:p>
          <a:p>
            <a:pPr algn="just"/>
            <a:r>
              <a:rPr lang="ru-RU" b="1" dirty="0" smtClean="0"/>
              <a:t>9</a:t>
            </a:r>
            <a:r>
              <a:rPr lang="ru-RU" b="1" dirty="0"/>
              <a:t>.</a:t>
            </a:r>
            <a:r>
              <a:rPr lang="ru-RU" dirty="0"/>
              <a:t> В урне 12 шаров: 4 белых и 8 красных. Из урны наугад вынимается один шар. Какова вероятность того, что он будет</a:t>
            </a:r>
            <a:r>
              <a:rPr lang="ru-RU" dirty="0" smtClean="0"/>
              <a:t>:</a:t>
            </a:r>
          </a:p>
          <a:p>
            <a:pPr algn="just"/>
            <a:r>
              <a:rPr lang="ru-RU" dirty="0" smtClean="0"/>
              <a:t>1</a:t>
            </a:r>
            <a:r>
              <a:rPr lang="ru-RU" dirty="0"/>
              <a:t>) белый; 2) красный? Результат округлите до сотых.</a:t>
            </a:r>
          </a:p>
          <a:p>
            <a:pPr algn="r"/>
            <a:r>
              <a:rPr lang="ru-RU" b="1" dirty="0"/>
              <a:t>Ответ: 1) 0,33; 2) 0,67.</a:t>
            </a:r>
          </a:p>
        </p:txBody>
      </p:sp>
    </p:spTree>
    <p:extLst>
      <p:ext uri="{BB962C8B-B14F-4D97-AF65-F5344CB8AC3E}">
        <p14:creationId xmlns:p14="http://schemas.microsoft.com/office/powerpoint/2010/main" val="39761063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568952" cy="5078313"/>
          </a:xfrm>
          <a:prstGeom prst="rect">
            <a:avLst/>
          </a:prstGeom>
        </p:spPr>
        <p:txBody>
          <a:bodyPr wrap="square">
            <a:spAutoFit/>
          </a:bodyPr>
          <a:lstStyle/>
          <a:p>
            <a:r>
              <a:rPr lang="ru-RU" b="1" dirty="0"/>
              <a:t>10</a:t>
            </a:r>
            <a:r>
              <a:rPr lang="x-none" b="1"/>
              <a:t>.</a:t>
            </a:r>
            <a:r>
              <a:rPr lang="x-none"/>
              <a:t> Определите вероятность того, что выбранное наудачу целое однозначное число при возведении в квадрат даст число, оканчивающееся единицей.</a:t>
            </a:r>
            <a:endParaRPr lang="ru-RU" dirty="0"/>
          </a:p>
          <a:p>
            <a:pPr algn="r"/>
            <a:r>
              <a:rPr lang="x-none" b="1"/>
              <a:t>Ответ: 0,2.</a:t>
            </a:r>
            <a:endParaRPr lang="ru-RU" b="1" dirty="0"/>
          </a:p>
          <a:p>
            <a:pPr algn="just"/>
            <a:r>
              <a:rPr lang="ru-RU" b="1" dirty="0"/>
              <a:t>11</a:t>
            </a:r>
            <a:r>
              <a:rPr lang="x-none" b="1"/>
              <a:t>.</a:t>
            </a:r>
            <a:r>
              <a:rPr lang="x-none"/>
              <a:t> При подготовке к зачетам по двум предметам студент выучил по одному предмету 18 вопросов из 25, а по другому предмету – 15 вопросов из 24. Чтобы сдать зачет по предмету, студенту необходимо ответить на один вопрос, случайным образом выбранный из списка вопросов по данному предмету. Какова вероятность, что студент получит «зачет» по двум предметам? Результат округлите до сотых.</a:t>
            </a:r>
            <a:endParaRPr lang="ru-RU" dirty="0"/>
          </a:p>
          <a:p>
            <a:pPr algn="r"/>
            <a:r>
              <a:rPr lang="ru-RU" b="1" dirty="0"/>
              <a:t>Ответ: </a:t>
            </a:r>
            <a:r>
              <a:rPr lang="x-none" b="1"/>
              <a:t>0,51</a:t>
            </a:r>
            <a:r>
              <a:rPr lang="ru-RU" b="1" dirty="0"/>
              <a:t>.</a:t>
            </a:r>
          </a:p>
          <a:p>
            <a:pPr algn="just"/>
            <a:r>
              <a:rPr lang="ru-RU" b="1" dirty="0"/>
              <a:t>12</a:t>
            </a:r>
            <a:r>
              <a:rPr lang="x-none" b="1"/>
              <a:t>.</a:t>
            </a:r>
            <a:r>
              <a:rPr lang="x-none"/>
              <a:t> Вероятность того, что на тесте по немецкому языку учащийся Р. верно решит больше 19 задач, равна 0,71. Вероятность того, что Р. верно решит больше 18 задач, равна 0,76. Найдите вероятность того, что Р. верно решит ровно 19 задач.</a:t>
            </a:r>
            <a:endParaRPr lang="ru-RU" dirty="0"/>
          </a:p>
          <a:p>
            <a:pPr algn="r"/>
            <a:r>
              <a:rPr lang="ru-RU" b="1" dirty="0"/>
              <a:t>Ответ: </a:t>
            </a:r>
            <a:r>
              <a:rPr lang="ru-RU" b="1" dirty="0" smtClean="0"/>
              <a:t>0,05.</a:t>
            </a:r>
            <a:endParaRPr lang="ru-RU" b="1" dirty="0"/>
          </a:p>
          <a:p>
            <a:pPr algn="just"/>
            <a:r>
              <a:rPr lang="x-none" b="1"/>
              <a:t>13.</a:t>
            </a:r>
            <a:r>
              <a:rPr lang="x-none"/>
              <a:t> На рок-фестивале выступают группы – по одной от каждой из заявленных стран. Порядок выступлений определяется жребием. Какова вероятность того, что группа из России будет выступать перед группой из Чехии и перед группой из Дании? Результат округлите до сотых.</a:t>
            </a:r>
            <a:endParaRPr lang="ru-RU" dirty="0"/>
          </a:p>
          <a:p>
            <a:pPr algn="r"/>
            <a:r>
              <a:rPr lang="ru-RU" b="1" dirty="0"/>
              <a:t>Ответ: 0,33.</a:t>
            </a:r>
          </a:p>
        </p:txBody>
      </p:sp>
      <p:sp>
        <p:nvSpPr>
          <p:cNvPr id="3" name="Прямоугольник 2"/>
          <p:cNvSpPr/>
          <p:nvPr/>
        </p:nvSpPr>
        <p:spPr>
          <a:xfrm>
            <a:off x="251520" y="5229200"/>
            <a:ext cx="8568952" cy="1477328"/>
          </a:xfrm>
          <a:prstGeom prst="rect">
            <a:avLst/>
          </a:prstGeom>
        </p:spPr>
        <p:txBody>
          <a:bodyPr wrap="square">
            <a:spAutoFit/>
          </a:bodyPr>
          <a:lstStyle/>
          <a:p>
            <a:pPr algn="just"/>
            <a:r>
              <a:rPr lang="ru-RU" b="1" dirty="0"/>
              <a:t>14.</a:t>
            </a:r>
            <a:r>
              <a:rPr lang="ru-RU" dirty="0"/>
              <a:t> В торговом центре два одинаковых автомата продают кофе. Вероятность того, что к концу дня в автомате закончится кофе, равна 0,7. Вероятность того, что кофе закончится в обоих автоматах, равна 0,56. Найдите вероятность того, что к концу дня кофе останется в обоих автоматах.</a:t>
            </a:r>
          </a:p>
          <a:p>
            <a:pPr algn="r"/>
            <a:r>
              <a:rPr lang="ru-RU" b="1" dirty="0"/>
              <a:t>Ответ:0,16.</a:t>
            </a:r>
          </a:p>
        </p:txBody>
      </p:sp>
    </p:spTree>
    <p:extLst>
      <p:ext uri="{BB962C8B-B14F-4D97-AF65-F5344CB8AC3E}">
        <p14:creationId xmlns:p14="http://schemas.microsoft.com/office/powerpoint/2010/main" val="7994707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496944" cy="3970318"/>
          </a:xfrm>
          <a:prstGeom prst="rect">
            <a:avLst/>
          </a:prstGeom>
        </p:spPr>
        <p:txBody>
          <a:bodyPr wrap="square">
            <a:spAutoFit/>
          </a:bodyPr>
          <a:lstStyle/>
          <a:p>
            <a:pPr algn="just"/>
            <a:r>
              <a:rPr lang="ru-RU" b="1" dirty="0" smtClean="0"/>
              <a:t>15</a:t>
            </a:r>
            <a:r>
              <a:rPr lang="ru-RU" b="1" dirty="0"/>
              <a:t>. </a:t>
            </a:r>
            <a:r>
              <a:rPr lang="ru-RU" dirty="0"/>
              <a:t>Чтобы поступить в институт на специальность «Биотехника», абитуриент должен набрать на ЕГЭ не менее 80 баллов по каждому из трёх предметов – математике, русскому языку и химии. Чтобы поступить на специальность «Управление», нужно набрать не менее 80 баллов по каждому из трёх предметов – математике, русскому языку и обществознанию. Вероятность того, что абитуриент А. получит не менее 80 баллов по математике, равна 0,3, по русскому языку – 0,4, по химии – 0,7 и по обществознанию – 0,6. Найдите вероятность того, что А. сможет поступить хотя бы на одну из двух упомянутых специальностей.</a:t>
            </a:r>
          </a:p>
          <a:p>
            <a:pPr algn="r"/>
            <a:r>
              <a:rPr lang="ru-RU" b="1" dirty="0"/>
              <a:t>Ответ: 0,1056.</a:t>
            </a:r>
          </a:p>
          <a:p>
            <a:pPr algn="just"/>
            <a:r>
              <a:rPr lang="ru-RU" b="1" dirty="0"/>
              <a:t>16. </a:t>
            </a:r>
            <a:r>
              <a:rPr lang="ru-RU" dirty="0"/>
              <a:t>Команда бобслеистов состоит из трех человек. Если хотя бы один спортсмен заболеет, то команда не выходит на старт. Вероятность заболеть для первого участника команды составляет 0,1, для второго – 0,2, для третьего – 0,3, а для четвертого – 0,4. Какова вероятность, что команда бобслеистов не выйдет на старт</a:t>
            </a:r>
            <a:r>
              <a:rPr lang="ru-RU" dirty="0" smtClean="0"/>
              <a:t>?</a:t>
            </a:r>
          </a:p>
          <a:p>
            <a:pPr algn="r"/>
            <a:r>
              <a:rPr lang="ru-RU" b="1" dirty="0"/>
              <a:t>Ответ:0,6976</a:t>
            </a:r>
            <a:r>
              <a:rPr lang="ru-RU" b="1" dirty="0" smtClean="0"/>
              <a:t>.</a:t>
            </a:r>
            <a:endParaRPr lang="ru-RU" b="1" dirty="0"/>
          </a:p>
        </p:txBody>
      </p:sp>
      <p:sp>
        <p:nvSpPr>
          <p:cNvPr id="3" name="Прямоугольник 2"/>
          <p:cNvSpPr/>
          <p:nvPr/>
        </p:nvSpPr>
        <p:spPr>
          <a:xfrm>
            <a:off x="1547664" y="4941168"/>
            <a:ext cx="6552728" cy="769441"/>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4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Желаем удачи!!!</a:t>
            </a:r>
            <a:endParaRPr lang="ru-RU" sz="4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05403258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3448</TotalTime>
  <Words>2176</Words>
  <Application>Microsoft Office PowerPoint</Application>
  <PresentationFormat>Экран (4:3)</PresentationFormat>
  <Paragraphs>193</Paragraphs>
  <Slides>22</Slides>
  <Notes>2</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22</vt:i4>
      </vt:variant>
    </vt:vector>
  </HeadingPairs>
  <TitlesOfParts>
    <vt:vector size="24" baseType="lpstr">
      <vt:lpstr>Тема Office</vt:lpstr>
      <vt:lpstr>Equation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Ксения</dc:creator>
  <cp:lastModifiedBy>Slava</cp:lastModifiedBy>
  <cp:revision>124</cp:revision>
  <dcterms:created xsi:type="dcterms:W3CDTF">2016-12-02T05:32:38Z</dcterms:created>
  <dcterms:modified xsi:type="dcterms:W3CDTF">2020-03-25T09:59:24Z</dcterms:modified>
</cp:coreProperties>
</file>